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08"/>
  </p:notesMasterIdLst>
  <p:handoutMasterIdLst>
    <p:handoutMasterId r:id="rId109"/>
  </p:handoutMasterIdLst>
  <p:sldIdLst>
    <p:sldId id="600" r:id="rId2"/>
    <p:sldId id="628" r:id="rId3"/>
    <p:sldId id="749" r:id="rId4"/>
    <p:sldId id="750" r:id="rId5"/>
    <p:sldId id="838" r:id="rId6"/>
    <p:sldId id="841" r:id="rId7"/>
    <p:sldId id="839" r:id="rId8"/>
    <p:sldId id="751" r:id="rId9"/>
    <p:sldId id="829" r:id="rId10"/>
    <p:sldId id="830" r:id="rId11"/>
    <p:sldId id="831" r:id="rId12"/>
    <p:sldId id="836" r:id="rId13"/>
    <p:sldId id="832" r:id="rId14"/>
    <p:sldId id="833" r:id="rId15"/>
    <p:sldId id="834" r:id="rId16"/>
    <p:sldId id="835" r:id="rId17"/>
    <p:sldId id="837" r:id="rId18"/>
    <p:sldId id="840" r:id="rId19"/>
    <p:sldId id="842" r:id="rId20"/>
    <p:sldId id="843" r:id="rId21"/>
    <p:sldId id="844" r:id="rId22"/>
    <p:sldId id="845" r:id="rId23"/>
    <p:sldId id="846" r:id="rId24"/>
    <p:sldId id="847" r:id="rId25"/>
    <p:sldId id="848" r:id="rId26"/>
    <p:sldId id="849" r:id="rId27"/>
    <p:sldId id="850" r:id="rId28"/>
    <p:sldId id="851" r:id="rId29"/>
    <p:sldId id="852" r:id="rId30"/>
    <p:sldId id="853" r:id="rId31"/>
    <p:sldId id="854" r:id="rId32"/>
    <p:sldId id="855" r:id="rId33"/>
    <p:sldId id="856" r:id="rId34"/>
    <p:sldId id="857" r:id="rId35"/>
    <p:sldId id="858" r:id="rId36"/>
    <p:sldId id="859" r:id="rId37"/>
    <p:sldId id="860" r:id="rId38"/>
    <p:sldId id="861" r:id="rId39"/>
    <p:sldId id="864" r:id="rId40"/>
    <p:sldId id="865" r:id="rId41"/>
    <p:sldId id="912" r:id="rId42"/>
    <p:sldId id="866" r:id="rId43"/>
    <p:sldId id="867" r:id="rId44"/>
    <p:sldId id="913" r:id="rId45"/>
    <p:sldId id="914" r:id="rId46"/>
    <p:sldId id="915" r:id="rId47"/>
    <p:sldId id="916" r:id="rId48"/>
    <p:sldId id="868" r:id="rId49"/>
    <p:sldId id="869" r:id="rId50"/>
    <p:sldId id="870" r:id="rId51"/>
    <p:sldId id="911" r:id="rId52"/>
    <p:sldId id="871" r:id="rId53"/>
    <p:sldId id="872" r:id="rId54"/>
    <p:sldId id="873" r:id="rId55"/>
    <p:sldId id="874" r:id="rId56"/>
    <p:sldId id="875" r:id="rId57"/>
    <p:sldId id="920" r:id="rId58"/>
    <p:sldId id="921" r:id="rId59"/>
    <p:sldId id="922" r:id="rId60"/>
    <p:sldId id="923" r:id="rId61"/>
    <p:sldId id="924" r:id="rId62"/>
    <p:sldId id="925" r:id="rId63"/>
    <p:sldId id="926" r:id="rId64"/>
    <p:sldId id="927" r:id="rId65"/>
    <p:sldId id="928" r:id="rId66"/>
    <p:sldId id="919" r:id="rId67"/>
    <p:sldId id="917" r:id="rId68"/>
    <p:sldId id="918" r:id="rId69"/>
    <p:sldId id="876" r:id="rId70"/>
    <p:sldId id="877" r:id="rId71"/>
    <p:sldId id="878" r:id="rId72"/>
    <p:sldId id="879" r:id="rId73"/>
    <p:sldId id="880" r:id="rId74"/>
    <p:sldId id="881" r:id="rId75"/>
    <p:sldId id="891" r:id="rId76"/>
    <p:sldId id="892" r:id="rId77"/>
    <p:sldId id="893" r:id="rId78"/>
    <p:sldId id="895" r:id="rId79"/>
    <p:sldId id="896" r:id="rId80"/>
    <p:sldId id="897" r:id="rId81"/>
    <p:sldId id="898" r:id="rId82"/>
    <p:sldId id="887" r:id="rId83"/>
    <p:sldId id="888" r:id="rId84"/>
    <p:sldId id="889" r:id="rId85"/>
    <p:sldId id="882" r:id="rId86"/>
    <p:sldId id="883" r:id="rId87"/>
    <p:sldId id="884" r:id="rId88"/>
    <p:sldId id="885" r:id="rId89"/>
    <p:sldId id="886" r:id="rId90"/>
    <p:sldId id="890" r:id="rId91"/>
    <p:sldId id="899" r:id="rId92"/>
    <p:sldId id="900" r:id="rId93"/>
    <p:sldId id="901" r:id="rId94"/>
    <p:sldId id="902" r:id="rId95"/>
    <p:sldId id="903" r:id="rId96"/>
    <p:sldId id="904" r:id="rId97"/>
    <p:sldId id="905" r:id="rId98"/>
    <p:sldId id="906" r:id="rId99"/>
    <p:sldId id="929" r:id="rId100"/>
    <p:sldId id="930" r:id="rId101"/>
    <p:sldId id="907" r:id="rId102"/>
    <p:sldId id="908" r:id="rId103"/>
    <p:sldId id="909" r:id="rId104"/>
    <p:sldId id="910" r:id="rId105"/>
    <p:sldId id="862" r:id="rId106"/>
    <p:sldId id="863" r:id="rId107"/>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autoAdjust="0"/>
    <p:restoredTop sz="95444" autoAdjust="0"/>
  </p:normalViewPr>
  <p:slideViewPr>
    <p:cSldViewPr>
      <p:cViewPr varScale="1">
        <p:scale>
          <a:sx n="117" d="100"/>
          <a:sy n="117" d="100"/>
        </p:scale>
        <p:origin x="82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4/15/2023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4/15/2023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939565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21289520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28557462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41097672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val="952530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78202452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104</a:t>
            </a:fld>
            <a:endParaRPr lang="en-US" dirty="0"/>
          </a:p>
        </p:txBody>
      </p:sp>
    </p:spTree>
    <p:extLst>
      <p:ext uri="{BB962C8B-B14F-4D97-AF65-F5344CB8AC3E}">
        <p14:creationId xmlns:p14="http://schemas.microsoft.com/office/powerpoint/2010/main" val="1552975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2020948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3522826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2321485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1201205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88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1146031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082013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252440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71068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254100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145564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102804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985458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793631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3324854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1404697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575148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377946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247465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527135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3389783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4293182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680598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1882808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2665694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4004666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141917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355209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3709556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91368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4083096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232393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3062082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1503122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4148991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2828756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412954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4115903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3854191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1079185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266413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219908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27200868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1070768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2784050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4099355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4118658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1045260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4219505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3253591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18668173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174670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1069822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29772327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40112806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16307880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1912011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2092443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4089667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39360707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20038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719250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39870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1618294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579245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34907527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4746025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2532573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12710483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4350926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38524771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39850861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4318825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3042851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2961313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29550046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25969661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4200031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40434687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21571909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965820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127940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34191280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271995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126786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31498229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1532233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36163852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30641737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11776215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val="7279771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26653336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3776174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38605295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19970348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2388927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4/15/2023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4/15/2023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4/15/2023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4/15/2023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4/15/2023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4/15/2023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4/15/2023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4/15/2023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4/15/2023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4/15/2023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4/15/2023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4/15/2023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4/15/2023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4/15/2023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4/15/2023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4/15/2023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4/15/2023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4/15/2023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4/15/2023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4/15/2023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4/15/2023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3276600"/>
            <a:ext cx="54102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明新科大</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2023</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年</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上學期</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GPT(</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二</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4/15/2023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a:t>
            </a:fld>
            <a:endParaRPr kumimoji="0" lang="en-US" dirty="0"/>
          </a:p>
        </p:txBody>
      </p:sp>
    </p:spTree>
    <p:extLst>
      <p:ext uri="{BB962C8B-B14F-4D97-AF65-F5344CB8AC3E}">
        <p14:creationId xmlns:p14="http://schemas.microsoft.com/office/powerpoint/2010/main" val="39077642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技術細節</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a:t>
            </a:fld>
            <a:endParaRPr kumimoji="0" lang="en-US" dirty="0"/>
          </a:p>
        </p:txBody>
      </p:sp>
      <p:pic>
        <p:nvPicPr>
          <p:cNvPr id="5" name="圖片 4">
            <a:extLst>
              <a:ext uri="{FF2B5EF4-FFF2-40B4-BE49-F238E27FC236}">
                <a16:creationId xmlns:a16="http://schemas.microsoft.com/office/drawing/2014/main" id="{3804E41E-9AFA-1F24-864C-A3CE12E2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4904"/>
          </a:xfrm>
          <a:prstGeom prst="rect">
            <a:avLst/>
          </a:prstGeom>
        </p:spPr>
      </p:pic>
    </p:spTree>
    <p:extLst>
      <p:ext uri="{BB962C8B-B14F-4D97-AF65-F5344CB8AC3E}">
        <p14:creationId xmlns:p14="http://schemas.microsoft.com/office/powerpoint/2010/main" val="13728491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100</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8E13B5E-48F5-A90F-33C1-B5417CFD3B9F}"/>
              </a:ext>
            </a:extLst>
          </p:cNvPr>
          <p:cNvPicPr>
            <a:picLocks noChangeAspect="1"/>
          </p:cNvPicPr>
          <p:nvPr/>
        </p:nvPicPr>
        <p:blipFill>
          <a:blip r:embed="rId3"/>
          <a:stretch>
            <a:fillRect/>
          </a:stretch>
        </p:blipFill>
        <p:spPr>
          <a:xfrm>
            <a:off x="0" y="1937015"/>
            <a:ext cx="9144000" cy="4071084"/>
          </a:xfrm>
          <a:prstGeom prst="rect">
            <a:avLst/>
          </a:prstGeom>
        </p:spPr>
      </p:pic>
    </p:spTree>
    <p:extLst>
      <p:ext uri="{BB962C8B-B14F-4D97-AF65-F5344CB8AC3E}">
        <p14:creationId xmlns:p14="http://schemas.microsoft.com/office/powerpoint/2010/main" val="360041461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101</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48C3102-5758-3376-9FD1-709B1A7BC12F}"/>
              </a:ext>
            </a:extLst>
          </p:cNvPr>
          <p:cNvPicPr>
            <a:picLocks noChangeAspect="1"/>
          </p:cNvPicPr>
          <p:nvPr/>
        </p:nvPicPr>
        <p:blipFill>
          <a:blip r:embed="rId3"/>
          <a:stretch>
            <a:fillRect/>
          </a:stretch>
        </p:blipFill>
        <p:spPr>
          <a:xfrm>
            <a:off x="0" y="2362200"/>
            <a:ext cx="9144000" cy="2828384"/>
          </a:xfrm>
          <a:prstGeom prst="rect">
            <a:avLst/>
          </a:prstGeom>
        </p:spPr>
      </p:pic>
    </p:spTree>
    <p:extLst>
      <p:ext uri="{BB962C8B-B14F-4D97-AF65-F5344CB8AC3E}">
        <p14:creationId xmlns:p14="http://schemas.microsoft.com/office/powerpoint/2010/main" val="191727144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102</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0E080E6-0104-8C9B-CF87-0ABDAFB471E9}"/>
              </a:ext>
            </a:extLst>
          </p:cNvPr>
          <p:cNvPicPr>
            <a:picLocks noChangeAspect="1"/>
          </p:cNvPicPr>
          <p:nvPr/>
        </p:nvPicPr>
        <p:blipFill>
          <a:blip r:embed="rId3"/>
          <a:stretch>
            <a:fillRect/>
          </a:stretch>
        </p:blipFill>
        <p:spPr>
          <a:xfrm>
            <a:off x="0" y="2362200"/>
            <a:ext cx="9144000" cy="3060000"/>
          </a:xfrm>
          <a:prstGeom prst="rect">
            <a:avLst/>
          </a:prstGeom>
        </p:spPr>
      </p:pic>
    </p:spTree>
    <p:extLst>
      <p:ext uri="{BB962C8B-B14F-4D97-AF65-F5344CB8AC3E}">
        <p14:creationId xmlns:p14="http://schemas.microsoft.com/office/powerpoint/2010/main" val="158858506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 Engineering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將需要完成的任務的描述嵌入到輸入中，作為一個問題，而不是隱含地給出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最有名的稱之為</a:t>
            </a:r>
            <a:r>
              <a:rPr lang="en-US" altLang="zh-TW" sz="3200" b="0" i="0" dirty="0">
                <a:effectLst/>
                <a:latin typeface="微軟正黑體" panose="020B0604030504040204" pitchFamily="34" charset="-120"/>
                <a:ea typeface="微軟正黑體" panose="020B0604030504040204" pitchFamily="34" charset="-120"/>
              </a:rPr>
              <a:t>Chain of thoughts(COT)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生成一系列中間步驟來提高 </a:t>
            </a:r>
            <a:r>
              <a:rPr lang="en-US" altLang="zh-TW" sz="3200" b="0" i="0" dirty="0">
                <a:effectLst/>
                <a:latin typeface="微軟正黑體" panose="020B0604030504040204" pitchFamily="34" charset="-120"/>
                <a:ea typeface="微軟正黑體" panose="020B0604030504040204" pitchFamily="34" charset="-120"/>
              </a:rPr>
              <a:t>LLM </a:t>
            </a:r>
            <a:r>
              <a:rPr lang="zh-TW" altLang="en-US" sz="3200" b="0" i="0" dirty="0">
                <a:effectLst/>
                <a:latin typeface="微軟正黑體" panose="020B0604030504040204" pitchFamily="34" charset="-120"/>
                <a:ea typeface="微軟正黑體" panose="020B0604030504040204" pitchFamily="34" charset="-120"/>
              </a:rPr>
              <a:t>的推理能力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導致多步驟問題的最終答案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在一些需要邏輯思維和多個步驟才能解決的推理任務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5990353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 Injection</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模型經過訓練以遵循人為給定的指令來遵循惡意使用者提供的指令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越獄，可能包括要求模特扮演角色，用論點回答，或假裝優於審核指令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提示洩漏，其中使用者說服模型洩露通常對用戶隱藏的提示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Token</a:t>
            </a:r>
            <a:r>
              <a:rPr lang="zh-TW" altLang="en-US" sz="3200" dirty="0">
                <a:latin typeface="微軟正黑體" panose="020B0604030504040204" pitchFamily="34" charset="-120"/>
                <a:ea typeface="微軟正黑體" panose="020B0604030504040204" pitchFamily="34" charset="-120"/>
              </a:rPr>
              <a:t>走私：使用者說服模型洩露通常對用戶隱藏的提示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最有名的就是</a:t>
            </a:r>
            <a:r>
              <a:rPr lang="en-US" altLang="zh-TW" sz="3200" b="0" i="0" dirty="0">
                <a:effectLst/>
                <a:latin typeface="微軟正黑體" panose="020B0604030504040204" pitchFamily="34" charset="-120"/>
                <a:ea typeface="微軟正黑體" panose="020B0604030504040204" pitchFamily="34" charset="-120"/>
              </a:rPr>
              <a:t>DAN(Do anything now)</a:t>
            </a:r>
            <a:r>
              <a:rPr lang="zh-TW" altLang="en-US" sz="3200" b="0" i="0" dirty="0">
                <a:effectLst/>
                <a:latin typeface="微軟正黑體" panose="020B0604030504040204" pitchFamily="34" charset="-120"/>
                <a:ea typeface="微軟正黑體" panose="020B0604030504040204" pitchFamily="34" charset="-120"/>
              </a:rPr>
              <a:t>，即將</a:t>
            </a:r>
            <a:r>
              <a:rPr lang="en-US" altLang="zh-TW" sz="3200" b="0" i="0" dirty="0">
                <a:effectLst/>
                <a:latin typeface="微軟正黑體" panose="020B0604030504040204" pitchFamily="34" charset="-120"/>
                <a:ea typeface="微軟正黑體" panose="020B0604030504040204" pitchFamily="34" charset="-120"/>
              </a:rPr>
              <a:t>ML</a:t>
            </a:r>
            <a:r>
              <a:rPr lang="zh-TW" altLang="en-US" sz="3200" b="0" i="0" dirty="0">
                <a:effectLst/>
                <a:latin typeface="微軟正黑體" panose="020B0604030504040204" pitchFamily="34" charset="-120"/>
                <a:ea typeface="微軟正黑體" panose="020B0604030504040204" pitchFamily="34" charset="-120"/>
              </a:rPr>
              <a:t>越獄</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1321730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I-generated woman successfully sells nudes to unsuspecting Reddit users">
            <a:extLst>
              <a:ext uri="{FF2B5EF4-FFF2-40B4-BE49-F238E27FC236}">
                <a16:creationId xmlns:a16="http://schemas.microsoft.com/office/drawing/2014/main" id="{9683C701-A394-5E92-CC16-40C68DD1B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371600"/>
            <a:ext cx="8398933"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92168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42C989D8-10A3-D756-0951-0D811C9173BA}"/>
              </a:ext>
            </a:extLst>
          </p:cNvPr>
          <p:cNvPicPr>
            <a:picLocks noChangeAspect="1"/>
          </p:cNvPicPr>
          <p:nvPr/>
        </p:nvPicPr>
        <p:blipFill>
          <a:blip r:embed="rId2"/>
          <a:stretch>
            <a:fillRect/>
          </a:stretch>
        </p:blipFill>
        <p:spPr>
          <a:xfrm>
            <a:off x="1575935" y="0"/>
            <a:ext cx="5992130" cy="6858000"/>
          </a:xfrm>
          <a:prstGeom prst="rect">
            <a:avLst/>
          </a:prstGeom>
        </p:spPr>
      </p:pic>
    </p:spTree>
    <p:extLst>
      <p:ext uri="{BB962C8B-B14F-4D97-AF65-F5344CB8AC3E}">
        <p14:creationId xmlns:p14="http://schemas.microsoft.com/office/powerpoint/2010/main" val="216528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a:t>
            </a:fld>
            <a:endParaRPr kumimoji="0" lang="en-US" dirty="0"/>
          </a:p>
        </p:txBody>
      </p:sp>
      <p:pic>
        <p:nvPicPr>
          <p:cNvPr id="1026" name="Picture 2" descr="Ingredients laid out on a surface, including eggs, flour, butter, and milk">
            <a:extLst>
              <a:ext uri="{FF2B5EF4-FFF2-40B4-BE49-F238E27FC236}">
                <a16:creationId xmlns:a16="http://schemas.microsoft.com/office/drawing/2014/main" id="{F098FF68-EED6-8AC4-2900-53C49A57C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524000"/>
            <a:ext cx="4038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F8F029A2-D16B-C557-30C9-77BBC3C8D227}"/>
              </a:ext>
            </a:extLst>
          </p:cNvPr>
          <p:cNvPicPr>
            <a:picLocks noChangeAspect="1"/>
          </p:cNvPicPr>
          <p:nvPr/>
        </p:nvPicPr>
        <p:blipFill>
          <a:blip r:embed="rId4"/>
          <a:stretch>
            <a:fillRect/>
          </a:stretch>
        </p:blipFill>
        <p:spPr>
          <a:xfrm>
            <a:off x="4450080" y="2438400"/>
            <a:ext cx="4704291" cy="2286000"/>
          </a:xfrm>
          <a:prstGeom prst="rect">
            <a:avLst/>
          </a:prstGeom>
        </p:spPr>
      </p:pic>
    </p:spTree>
    <p:extLst>
      <p:ext uri="{BB962C8B-B14F-4D97-AF65-F5344CB8AC3E}">
        <p14:creationId xmlns:p14="http://schemas.microsoft.com/office/powerpoint/2010/main" val="2419816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a:t>
            </a:fld>
            <a:endParaRPr kumimoji="0" lang="en-US" dirty="0"/>
          </a:p>
        </p:txBody>
      </p:sp>
      <p:pic>
        <p:nvPicPr>
          <p:cNvPr id="5" name="圖片 4">
            <a:extLst>
              <a:ext uri="{FF2B5EF4-FFF2-40B4-BE49-F238E27FC236}">
                <a16:creationId xmlns:a16="http://schemas.microsoft.com/office/drawing/2014/main" id="{D2671129-EFF3-2FBE-EF38-FBB713DC3EAE}"/>
              </a:ext>
            </a:extLst>
          </p:cNvPr>
          <p:cNvPicPr>
            <a:picLocks noChangeAspect="1"/>
          </p:cNvPicPr>
          <p:nvPr/>
        </p:nvPicPr>
        <p:blipFill>
          <a:blip r:embed="rId3"/>
          <a:stretch>
            <a:fillRect/>
          </a:stretch>
        </p:blipFill>
        <p:spPr>
          <a:xfrm>
            <a:off x="139298" y="1447800"/>
            <a:ext cx="3594502" cy="2510259"/>
          </a:xfrm>
          <a:prstGeom prst="rect">
            <a:avLst/>
          </a:prstGeom>
        </p:spPr>
      </p:pic>
      <p:pic>
        <p:nvPicPr>
          <p:cNvPr id="9" name="圖片 8">
            <a:extLst>
              <a:ext uri="{FF2B5EF4-FFF2-40B4-BE49-F238E27FC236}">
                <a16:creationId xmlns:a16="http://schemas.microsoft.com/office/drawing/2014/main" id="{F8FCEAAC-5A50-1CB9-737F-02B64A25AFF9}"/>
              </a:ext>
            </a:extLst>
          </p:cNvPr>
          <p:cNvPicPr>
            <a:picLocks noChangeAspect="1"/>
          </p:cNvPicPr>
          <p:nvPr/>
        </p:nvPicPr>
        <p:blipFill>
          <a:blip r:embed="rId4"/>
          <a:stretch>
            <a:fillRect/>
          </a:stretch>
        </p:blipFill>
        <p:spPr>
          <a:xfrm>
            <a:off x="3505200" y="4081992"/>
            <a:ext cx="5499502" cy="2461682"/>
          </a:xfrm>
          <a:prstGeom prst="rect">
            <a:avLst/>
          </a:prstGeom>
        </p:spPr>
      </p:pic>
    </p:spTree>
    <p:extLst>
      <p:ext uri="{BB962C8B-B14F-4D97-AF65-F5344CB8AC3E}">
        <p14:creationId xmlns:p14="http://schemas.microsoft.com/office/powerpoint/2010/main" val="7266708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pic>
        <p:nvPicPr>
          <p:cNvPr id="5" name="圖片 4">
            <a:extLst>
              <a:ext uri="{FF2B5EF4-FFF2-40B4-BE49-F238E27FC236}">
                <a16:creationId xmlns:a16="http://schemas.microsoft.com/office/drawing/2014/main" id="{D6B19818-2B8E-CBE2-2CAF-DFBC8AA8E0B1}"/>
              </a:ext>
            </a:extLst>
          </p:cNvPr>
          <p:cNvPicPr>
            <a:picLocks noChangeAspect="1"/>
          </p:cNvPicPr>
          <p:nvPr/>
        </p:nvPicPr>
        <p:blipFill>
          <a:blip r:embed="rId3"/>
          <a:stretch>
            <a:fillRect/>
          </a:stretch>
        </p:blipFill>
        <p:spPr>
          <a:xfrm>
            <a:off x="1219200" y="1125093"/>
            <a:ext cx="7239000" cy="5405692"/>
          </a:xfrm>
          <a:prstGeom prst="rect">
            <a:avLst/>
          </a:prstGeom>
        </p:spPr>
      </p:pic>
    </p:spTree>
    <p:extLst>
      <p:ext uri="{BB962C8B-B14F-4D97-AF65-F5344CB8AC3E}">
        <p14:creationId xmlns:p14="http://schemas.microsoft.com/office/powerpoint/2010/main" val="6595111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pic>
        <p:nvPicPr>
          <p:cNvPr id="6" name="圖片 5">
            <a:extLst>
              <a:ext uri="{FF2B5EF4-FFF2-40B4-BE49-F238E27FC236}">
                <a16:creationId xmlns:a16="http://schemas.microsoft.com/office/drawing/2014/main" id="{59695EEF-0DAB-0899-5DC3-D02C20E226FE}"/>
              </a:ext>
            </a:extLst>
          </p:cNvPr>
          <p:cNvPicPr>
            <a:picLocks noChangeAspect="1"/>
          </p:cNvPicPr>
          <p:nvPr/>
        </p:nvPicPr>
        <p:blipFill>
          <a:blip r:embed="rId3"/>
          <a:stretch>
            <a:fillRect/>
          </a:stretch>
        </p:blipFill>
        <p:spPr>
          <a:xfrm>
            <a:off x="0" y="1219200"/>
            <a:ext cx="9144000" cy="4943377"/>
          </a:xfrm>
          <a:prstGeom prst="rect">
            <a:avLst/>
          </a:prstGeom>
        </p:spPr>
      </p:pic>
    </p:spTree>
    <p:extLst>
      <p:ext uri="{BB962C8B-B14F-4D97-AF65-F5344CB8AC3E}">
        <p14:creationId xmlns:p14="http://schemas.microsoft.com/office/powerpoint/2010/main" val="24325938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各種評測奪冠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pic>
        <p:nvPicPr>
          <p:cNvPr id="5" name="圖片 4">
            <a:extLst>
              <a:ext uri="{FF2B5EF4-FFF2-40B4-BE49-F238E27FC236}">
                <a16:creationId xmlns:a16="http://schemas.microsoft.com/office/drawing/2014/main" id="{A8AE3DD6-A006-D072-F7D5-7ECBE8147A69}"/>
              </a:ext>
            </a:extLst>
          </p:cNvPr>
          <p:cNvPicPr>
            <a:picLocks noChangeAspect="1"/>
          </p:cNvPicPr>
          <p:nvPr/>
        </p:nvPicPr>
        <p:blipFill>
          <a:blip r:embed="rId3"/>
          <a:stretch>
            <a:fillRect/>
          </a:stretch>
        </p:blipFill>
        <p:spPr>
          <a:xfrm>
            <a:off x="0" y="2047255"/>
            <a:ext cx="9144000" cy="2763489"/>
          </a:xfrm>
          <a:prstGeom prst="rect">
            <a:avLst/>
          </a:prstGeom>
        </p:spPr>
      </p:pic>
    </p:spTree>
    <p:extLst>
      <p:ext uri="{BB962C8B-B14F-4D97-AF65-F5344CB8AC3E}">
        <p14:creationId xmlns:p14="http://schemas.microsoft.com/office/powerpoint/2010/main" val="42128350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多語言表現良好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a:t>
            </a:fld>
            <a:endParaRPr kumimoji="0" lang="en-US" dirty="0"/>
          </a:p>
        </p:txBody>
      </p:sp>
      <p:pic>
        <p:nvPicPr>
          <p:cNvPr id="6" name="圖片 5">
            <a:extLst>
              <a:ext uri="{FF2B5EF4-FFF2-40B4-BE49-F238E27FC236}">
                <a16:creationId xmlns:a16="http://schemas.microsoft.com/office/drawing/2014/main" id="{0B4F4C57-994F-B8E1-65A9-877F3D89977E}"/>
              </a:ext>
            </a:extLst>
          </p:cNvPr>
          <p:cNvPicPr>
            <a:picLocks noChangeAspect="1"/>
          </p:cNvPicPr>
          <p:nvPr/>
        </p:nvPicPr>
        <p:blipFill>
          <a:blip r:embed="rId3"/>
          <a:stretch>
            <a:fillRect/>
          </a:stretch>
        </p:blipFill>
        <p:spPr>
          <a:xfrm>
            <a:off x="914400" y="914400"/>
            <a:ext cx="7653337" cy="5848065"/>
          </a:xfrm>
          <a:prstGeom prst="rect">
            <a:avLst/>
          </a:prstGeom>
        </p:spPr>
      </p:pic>
    </p:spTree>
    <p:extLst>
      <p:ext uri="{BB962C8B-B14F-4D97-AF65-F5344CB8AC3E}">
        <p14:creationId xmlns:p14="http://schemas.microsoft.com/office/powerpoint/2010/main" val="42066525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05075" y="381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還是有一些問題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1077218"/>
          </a:xfrm>
          <a:prstGeom prst="rect">
            <a:avLst/>
          </a:prstGeom>
          <a:noFill/>
        </p:spPr>
        <p:txBody>
          <a:bodyPr wrap="square" rtlCol="0">
            <a:spAutoFit/>
          </a:bodyPr>
          <a:lstStyle/>
          <a:p>
            <a:pPr marL="358775" indent="-358775">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它仍然不完全可靠，虛構事實並出現推理錯誤，但仍比</a:t>
            </a:r>
            <a:r>
              <a:rPr lang="en-US" altLang="zh-TW" sz="3200" b="0" i="0" dirty="0">
                <a:effectLst/>
                <a:latin typeface="微軟正黑體" panose="020B0604030504040204" pitchFamily="34" charset="-120"/>
                <a:ea typeface="微軟正黑體" panose="020B0604030504040204" pitchFamily="34" charset="-120"/>
              </a:rPr>
              <a:t>GPT-3.5</a:t>
            </a:r>
            <a:r>
              <a:rPr lang="zh-TW" altLang="en-US" sz="3200" b="0" i="0" dirty="0">
                <a:effectLst/>
                <a:latin typeface="微軟正黑體" panose="020B0604030504040204" pitchFamily="34" charset="-120"/>
                <a:ea typeface="微軟正黑體" panose="020B0604030504040204" pitchFamily="34" charset="-120"/>
              </a:rPr>
              <a:t>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B5839A30-F30B-A264-E551-949252B4866E}"/>
              </a:ext>
            </a:extLst>
          </p:cNvPr>
          <p:cNvPicPr>
            <a:picLocks noChangeAspect="1"/>
          </p:cNvPicPr>
          <p:nvPr/>
        </p:nvPicPr>
        <p:blipFill>
          <a:blip r:embed="rId3"/>
          <a:stretch>
            <a:fillRect/>
          </a:stretch>
        </p:blipFill>
        <p:spPr>
          <a:xfrm>
            <a:off x="990600" y="2819400"/>
            <a:ext cx="7443787" cy="3864877"/>
          </a:xfrm>
          <a:prstGeom prst="rect">
            <a:avLst/>
          </a:prstGeom>
        </p:spPr>
      </p:pic>
    </p:spTree>
    <p:extLst>
      <p:ext uri="{BB962C8B-B14F-4D97-AF65-F5344CB8AC3E}">
        <p14:creationId xmlns:p14="http://schemas.microsoft.com/office/powerpoint/2010/main" val="11772879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en-US" altLang="zh-TW" sz="3200" b="0" i="0" dirty="0">
                <a:effectLst/>
                <a:latin typeface="微軟正黑體" panose="020B0604030504040204" pitchFamily="34" charset="-120"/>
                <a:ea typeface="微軟正黑體" panose="020B0604030504040204" pitchFamily="34" charset="-120"/>
              </a:rPr>
              <a:t> Plus</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9D28420A-11E1-22DE-A8E8-57BD327BD409}"/>
              </a:ext>
            </a:extLst>
          </p:cNvPr>
          <p:cNvPicPr>
            <a:picLocks noChangeAspect="1"/>
          </p:cNvPicPr>
          <p:nvPr/>
        </p:nvPicPr>
        <p:blipFill>
          <a:blip r:embed="rId3"/>
          <a:stretch>
            <a:fillRect/>
          </a:stretch>
        </p:blipFill>
        <p:spPr>
          <a:xfrm>
            <a:off x="1597819" y="2410602"/>
            <a:ext cx="5948362" cy="3961231"/>
          </a:xfrm>
          <a:prstGeom prst="rect">
            <a:avLst/>
          </a:prstGeom>
        </p:spPr>
      </p:pic>
    </p:spTree>
    <p:extLst>
      <p:ext uri="{BB962C8B-B14F-4D97-AF65-F5344CB8AC3E}">
        <p14:creationId xmlns:p14="http://schemas.microsoft.com/office/powerpoint/2010/main" val="29096881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Microsoft Edge/Bing Search</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A8B52A29-87E5-0F84-8B25-B9734A107B49}"/>
              </a:ext>
            </a:extLst>
          </p:cNvPr>
          <p:cNvPicPr>
            <a:picLocks noChangeAspect="1"/>
          </p:cNvPicPr>
          <p:nvPr/>
        </p:nvPicPr>
        <p:blipFill>
          <a:blip r:embed="rId3"/>
          <a:stretch>
            <a:fillRect/>
          </a:stretch>
        </p:blipFill>
        <p:spPr>
          <a:xfrm>
            <a:off x="990600" y="1920449"/>
            <a:ext cx="7512004" cy="4556551"/>
          </a:xfrm>
          <a:prstGeom prst="rect">
            <a:avLst/>
          </a:prstGeom>
        </p:spPr>
      </p:pic>
    </p:spTree>
    <p:extLst>
      <p:ext uri="{BB962C8B-B14F-4D97-AF65-F5344CB8AC3E}">
        <p14:creationId xmlns:p14="http://schemas.microsoft.com/office/powerpoint/2010/main" val="3294125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5224057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OpenAI</a:t>
            </a:r>
            <a:r>
              <a:rPr lang="en-US" altLang="zh-TW" sz="3200" b="0" i="0" dirty="0">
                <a:effectLst/>
                <a:latin typeface="微軟正黑體" panose="020B0604030504040204" pitchFamily="34" charset="-120"/>
                <a:ea typeface="微軟正黑體" panose="020B0604030504040204" pitchFamily="34" charset="-120"/>
              </a:rPr>
              <a:t> API</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142FE423-0A16-52DC-2757-BBB77367BA74}"/>
              </a:ext>
            </a:extLst>
          </p:cNvPr>
          <p:cNvPicPr>
            <a:picLocks noChangeAspect="1"/>
          </p:cNvPicPr>
          <p:nvPr/>
        </p:nvPicPr>
        <p:blipFill>
          <a:blip r:embed="rId3"/>
          <a:stretch>
            <a:fillRect/>
          </a:stretch>
        </p:blipFill>
        <p:spPr>
          <a:xfrm>
            <a:off x="19050" y="2362200"/>
            <a:ext cx="9144000" cy="2437482"/>
          </a:xfrm>
          <a:prstGeom prst="rect">
            <a:avLst/>
          </a:prstGeom>
        </p:spPr>
      </p:pic>
    </p:spTree>
    <p:extLst>
      <p:ext uri="{BB962C8B-B14F-4D97-AF65-F5344CB8AC3E}">
        <p14:creationId xmlns:p14="http://schemas.microsoft.com/office/powerpoint/2010/main" val="31864500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多鄰國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(Duolingo)</a:t>
            </a:r>
          </a:p>
        </p:txBody>
      </p:sp>
      <p:pic>
        <p:nvPicPr>
          <p:cNvPr id="8" name="圖片 7">
            <a:extLst>
              <a:ext uri="{FF2B5EF4-FFF2-40B4-BE49-F238E27FC236}">
                <a16:creationId xmlns:a16="http://schemas.microsoft.com/office/drawing/2014/main" id="{C621824B-3917-638A-1681-CFB2D7C9A702}"/>
              </a:ext>
            </a:extLst>
          </p:cNvPr>
          <p:cNvPicPr>
            <a:picLocks noChangeAspect="1"/>
          </p:cNvPicPr>
          <p:nvPr/>
        </p:nvPicPr>
        <p:blipFill>
          <a:blip r:embed="rId3"/>
          <a:stretch>
            <a:fillRect/>
          </a:stretch>
        </p:blipFill>
        <p:spPr>
          <a:xfrm>
            <a:off x="1162050" y="2074211"/>
            <a:ext cx="7010400" cy="4485149"/>
          </a:xfrm>
          <a:prstGeom prst="rect">
            <a:avLst/>
          </a:prstGeom>
        </p:spPr>
      </p:pic>
    </p:spTree>
    <p:extLst>
      <p:ext uri="{BB962C8B-B14F-4D97-AF65-F5344CB8AC3E}">
        <p14:creationId xmlns:p14="http://schemas.microsoft.com/office/powerpoint/2010/main" val="18700921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Lato" panose="020F0502020204030203" pitchFamily="34" charset="0"/>
              </a:rPr>
              <a:t>Miðeind</a:t>
            </a:r>
            <a:endParaRPr lang="en-US" altLang="zh-TW" sz="3200" b="0" i="0" dirty="0">
              <a:effectLst/>
              <a:latin typeface="Lato" panose="020F0502020204030203" pitchFamily="34" charset="0"/>
            </a:endParaRPr>
          </a:p>
        </p:txBody>
      </p:sp>
      <p:pic>
        <p:nvPicPr>
          <p:cNvPr id="6" name="圖片 5">
            <a:extLst>
              <a:ext uri="{FF2B5EF4-FFF2-40B4-BE49-F238E27FC236}">
                <a16:creationId xmlns:a16="http://schemas.microsoft.com/office/drawing/2014/main" id="{98BEF0AB-312F-0A0B-2AD2-4304DB2327BF}"/>
              </a:ext>
            </a:extLst>
          </p:cNvPr>
          <p:cNvPicPr>
            <a:picLocks noChangeAspect="1"/>
          </p:cNvPicPr>
          <p:nvPr/>
        </p:nvPicPr>
        <p:blipFill>
          <a:blip r:embed="rId3"/>
          <a:stretch>
            <a:fillRect/>
          </a:stretch>
        </p:blipFill>
        <p:spPr>
          <a:xfrm>
            <a:off x="762000" y="1960430"/>
            <a:ext cx="7772400" cy="4405462"/>
          </a:xfrm>
          <a:prstGeom prst="rect">
            <a:avLst/>
          </a:prstGeom>
        </p:spPr>
      </p:pic>
    </p:spTree>
    <p:extLst>
      <p:ext uri="{BB962C8B-B14F-4D97-AF65-F5344CB8AC3E}">
        <p14:creationId xmlns:p14="http://schemas.microsoft.com/office/powerpoint/2010/main" val="24507245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可汗學院的</a:t>
            </a:r>
            <a:r>
              <a:rPr lang="en-US" altLang="zh-TW" sz="3200" b="0" i="0" dirty="0" err="1">
                <a:effectLst/>
                <a:latin typeface="微軟正黑體" panose="020B0604030504040204" pitchFamily="34" charset="-120"/>
                <a:ea typeface="微軟正黑體" panose="020B0604030504040204" pitchFamily="34" charset="-120"/>
              </a:rPr>
              <a:t>Khanmigo</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0B35CCD9-CC90-FBCD-EAC1-1A7C8C266D7A}"/>
              </a:ext>
            </a:extLst>
          </p:cNvPr>
          <p:cNvPicPr>
            <a:picLocks noChangeAspect="1"/>
          </p:cNvPicPr>
          <p:nvPr/>
        </p:nvPicPr>
        <p:blipFill>
          <a:blip r:embed="rId3"/>
          <a:stretch>
            <a:fillRect/>
          </a:stretch>
        </p:blipFill>
        <p:spPr>
          <a:xfrm>
            <a:off x="2819400" y="1920449"/>
            <a:ext cx="3571875" cy="4333875"/>
          </a:xfrm>
          <a:prstGeom prst="rect">
            <a:avLst/>
          </a:prstGeom>
        </p:spPr>
      </p:pic>
    </p:spTree>
    <p:extLst>
      <p:ext uri="{BB962C8B-B14F-4D97-AF65-F5344CB8AC3E}">
        <p14:creationId xmlns:p14="http://schemas.microsoft.com/office/powerpoint/2010/main" val="21801493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Be my eyes</a:t>
            </a:r>
          </a:p>
        </p:txBody>
      </p:sp>
      <p:pic>
        <p:nvPicPr>
          <p:cNvPr id="6" name="圖片 5">
            <a:extLst>
              <a:ext uri="{FF2B5EF4-FFF2-40B4-BE49-F238E27FC236}">
                <a16:creationId xmlns:a16="http://schemas.microsoft.com/office/drawing/2014/main" id="{976A8B8E-BEB9-2DF4-B81F-90BF6B120BFA}"/>
              </a:ext>
            </a:extLst>
          </p:cNvPr>
          <p:cNvPicPr>
            <a:picLocks noChangeAspect="1"/>
          </p:cNvPicPr>
          <p:nvPr/>
        </p:nvPicPr>
        <p:blipFill>
          <a:blip r:embed="rId3"/>
          <a:stretch>
            <a:fillRect/>
          </a:stretch>
        </p:blipFill>
        <p:spPr>
          <a:xfrm>
            <a:off x="1181100" y="1821787"/>
            <a:ext cx="7543800" cy="4859810"/>
          </a:xfrm>
          <a:prstGeom prst="rect">
            <a:avLst/>
          </a:prstGeom>
        </p:spPr>
      </p:pic>
    </p:spTree>
    <p:extLst>
      <p:ext uri="{BB962C8B-B14F-4D97-AF65-F5344CB8AC3E}">
        <p14:creationId xmlns:p14="http://schemas.microsoft.com/office/powerpoint/2010/main" val="10908842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Githut</a:t>
            </a:r>
            <a:r>
              <a:rPr lang="en-US" altLang="zh-TW" sz="3200" b="0" i="0" dirty="0">
                <a:effectLst/>
                <a:latin typeface="微軟正黑體" panose="020B0604030504040204" pitchFamily="34" charset="-120"/>
                <a:ea typeface="微軟正黑體" panose="020B0604030504040204" pitchFamily="34" charset="-120"/>
              </a:rPr>
              <a:t> Copilot X</a:t>
            </a:r>
          </a:p>
        </p:txBody>
      </p:sp>
      <p:pic>
        <p:nvPicPr>
          <p:cNvPr id="8" name="圖片 7">
            <a:extLst>
              <a:ext uri="{FF2B5EF4-FFF2-40B4-BE49-F238E27FC236}">
                <a16:creationId xmlns:a16="http://schemas.microsoft.com/office/drawing/2014/main" id="{642D0FBB-2682-E4B5-5E2F-65588E735B46}"/>
              </a:ext>
            </a:extLst>
          </p:cNvPr>
          <p:cNvPicPr>
            <a:picLocks noChangeAspect="1"/>
          </p:cNvPicPr>
          <p:nvPr/>
        </p:nvPicPr>
        <p:blipFill>
          <a:blip r:embed="rId3"/>
          <a:stretch>
            <a:fillRect/>
          </a:stretch>
        </p:blipFill>
        <p:spPr>
          <a:xfrm>
            <a:off x="704850" y="1991786"/>
            <a:ext cx="7924800" cy="4418950"/>
          </a:xfrm>
          <a:prstGeom prst="rect">
            <a:avLst/>
          </a:prstGeom>
        </p:spPr>
      </p:pic>
    </p:spTree>
    <p:extLst>
      <p:ext uri="{BB962C8B-B14F-4D97-AF65-F5344CB8AC3E}">
        <p14:creationId xmlns:p14="http://schemas.microsoft.com/office/powerpoint/2010/main" val="31784656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Tree>
    <p:extLst>
      <p:ext uri="{BB962C8B-B14F-4D97-AF65-F5344CB8AC3E}">
        <p14:creationId xmlns:p14="http://schemas.microsoft.com/office/powerpoint/2010/main" val="3358140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Copilot for CLI</a:t>
            </a:r>
          </a:p>
        </p:txBody>
      </p:sp>
      <p:pic>
        <p:nvPicPr>
          <p:cNvPr id="9" name="Record_2023_04_14_17_55_53_709">
            <a:hlinkClick r:id="" action="ppaction://media"/>
            <a:extLst>
              <a:ext uri="{FF2B5EF4-FFF2-40B4-BE49-F238E27FC236}">
                <a16:creationId xmlns:a16="http://schemas.microsoft.com/office/drawing/2014/main" id="{21512D6F-4FE8-5FD4-33C7-FA760BAACD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1728784"/>
            <a:ext cx="6248400" cy="5129215"/>
          </a:xfrm>
          <a:prstGeom prst="rect">
            <a:avLst/>
          </a:prstGeom>
        </p:spPr>
      </p:pic>
    </p:spTree>
    <p:extLst>
      <p:ext uri="{BB962C8B-B14F-4D97-AF65-F5344CB8AC3E}">
        <p14:creationId xmlns:p14="http://schemas.microsoft.com/office/powerpoint/2010/main" val="2276168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5" name="Record_2023_04_14_18_09_58_627">
            <a:hlinkClick r:id="" action="ppaction://media"/>
            <a:extLst>
              <a:ext uri="{FF2B5EF4-FFF2-40B4-BE49-F238E27FC236}">
                <a16:creationId xmlns:a16="http://schemas.microsoft.com/office/drawing/2014/main" id="{0F58D722-E283-CE45-8476-0D8D1CA2D1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6973" y="1844590"/>
            <a:ext cx="7950054" cy="4463624"/>
          </a:xfrm>
          <a:prstGeom prst="rect">
            <a:avLst/>
          </a:prstGeom>
        </p:spPr>
      </p:pic>
    </p:spTree>
    <p:extLst>
      <p:ext uri="{BB962C8B-B14F-4D97-AF65-F5344CB8AC3E}">
        <p14:creationId xmlns:p14="http://schemas.microsoft.com/office/powerpoint/2010/main" val="2442564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8" name="圖片 7">
            <a:extLst>
              <a:ext uri="{FF2B5EF4-FFF2-40B4-BE49-F238E27FC236}">
                <a16:creationId xmlns:a16="http://schemas.microsoft.com/office/drawing/2014/main" id="{CF8BCE67-9707-8B0A-4D42-86C4061A12D5}"/>
              </a:ext>
            </a:extLst>
          </p:cNvPr>
          <p:cNvPicPr>
            <a:picLocks noChangeAspect="1"/>
          </p:cNvPicPr>
          <p:nvPr/>
        </p:nvPicPr>
        <p:blipFill>
          <a:blip r:embed="rId3"/>
          <a:stretch>
            <a:fillRect/>
          </a:stretch>
        </p:blipFill>
        <p:spPr>
          <a:xfrm>
            <a:off x="0" y="2079596"/>
            <a:ext cx="9144000" cy="2025381"/>
          </a:xfrm>
          <a:prstGeom prst="rect">
            <a:avLst/>
          </a:prstGeom>
        </p:spPr>
      </p:pic>
    </p:spTree>
    <p:extLst>
      <p:ext uri="{BB962C8B-B14F-4D97-AF65-F5344CB8AC3E}">
        <p14:creationId xmlns:p14="http://schemas.microsoft.com/office/powerpoint/2010/main" val="17340318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30926274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6" name="圖片 5">
            <a:extLst>
              <a:ext uri="{FF2B5EF4-FFF2-40B4-BE49-F238E27FC236}">
                <a16:creationId xmlns:a16="http://schemas.microsoft.com/office/drawing/2014/main" id="{3C17DFBB-F886-756D-BC80-BA3BE4CAC819}"/>
              </a:ext>
            </a:extLst>
          </p:cNvPr>
          <p:cNvPicPr>
            <a:picLocks noChangeAspect="1"/>
          </p:cNvPicPr>
          <p:nvPr/>
        </p:nvPicPr>
        <p:blipFill>
          <a:blip r:embed="rId3"/>
          <a:stretch>
            <a:fillRect/>
          </a:stretch>
        </p:blipFill>
        <p:spPr>
          <a:xfrm>
            <a:off x="1085850" y="1708460"/>
            <a:ext cx="6972300" cy="2047875"/>
          </a:xfrm>
          <a:prstGeom prst="rect">
            <a:avLst/>
          </a:prstGeom>
        </p:spPr>
      </p:pic>
      <p:sp>
        <p:nvSpPr>
          <p:cNvPr id="9" name="文字方塊 8">
            <a:extLst>
              <a:ext uri="{FF2B5EF4-FFF2-40B4-BE49-F238E27FC236}">
                <a16:creationId xmlns:a16="http://schemas.microsoft.com/office/drawing/2014/main" id="{15C351C3-4C1A-8155-64F3-E49CB3474601}"/>
              </a:ext>
            </a:extLst>
          </p:cNvPr>
          <p:cNvSpPr txBox="1"/>
          <p:nvPr/>
        </p:nvSpPr>
        <p:spPr>
          <a:xfrm>
            <a:off x="609600" y="3898613"/>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70F919A9-ED19-FAC9-7096-4CE823DF99C7}"/>
              </a:ext>
            </a:extLst>
          </p:cNvPr>
          <p:cNvPicPr>
            <a:picLocks noChangeAspect="1"/>
          </p:cNvPicPr>
          <p:nvPr/>
        </p:nvPicPr>
        <p:blipFill>
          <a:blip r:embed="rId4"/>
          <a:stretch>
            <a:fillRect/>
          </a:stretch>
        </p:blipFill>
        <p:spPr>
          <a:xfrm>
            <a:off x="1562100" y="4495204"/>
            <a:ext cx="6210300" cy="2286000"/>
          </a:xfrm>
          <a:prstGeom prst="rect">
            <a:avLst/>
          </a:prstGeom>
        </p:spPr>
      </p:pic>
    </p:spTree>
    <p:extLst>
      <p:ext uri="{BB962C8B-B14F-4D97-AF65-F5344CB8AC3E}">
        <p14:creationId xmlns:p14="http://schemas.microsoft.com/office/powerpoint/2010/main" val="28698775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1077218"/>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DALL-E 2</a:t>
            </a:r>
            <a:r>
              <a:rPr lang="zh-TW" altLang="en-US" sz="3200" b="0" i="0" dirty="0">
                <a:effectLst/>
                <a:latin typeface="微軟正黑體" panose="020B0604030504040204" pitchFamily="34" charset="-120"/>
                <a:ea typeface="微軟正黑體" panose="020B0604030504040204" pitchFamily="34" charset="-120"/>
              </a:rPr>
              <a:t>類圖形產生</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midjourney</a:t>
            </a:r>
            <a:r>
              <a:rPr lang="en-US" altLang="zh-TW" sz="3200" b="0" i="0" dirty="0">
                <a:effectLst/>
                <a:latin typeface="微軟正黑體" panose="020B0604030504040204" pitchFamily="34" charset="-120"/>
                <a:ea typeface="微軟正黑體" panose="020B0604030504040204" pitchFamily="34" charset="-120"/>
              </a:rPr>
              <a:t>, Stable Diffusion</a:t>
            </a:r>
          </a:p>
        </p:txBody>
      </p:sp>
      <p:pic>
        <p:nvPicPr>
          <p:cNvPr id="5" name="Record_2023_04_14_19_57_42_212">
            <a:hlinkClick r:id="" action="ppaction://media"/>
            <a:extLst>
              <a:ext uri="{FF2B5EF4-FFF2-40B4-BE49-F238E27FC236}">
                <a16:creationId xmlns:a16="http://schemas.microsoft.com/office/drawing/2014/main" id="{8E1ECEFB-D1A1-AE06-1556-37968DD9D0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4850" y="1981532"/>
            <a:ext cx="8096250" cy="4461371"/>
          </a:xfrm>
          <a:prstGeom prst="rect">
            <a:avLst/>
          </a:prstGeom>
        </p:spPr>
      </p:pic>
    </p:spTree>
    <p:extLst>
      <p:ext uri="{BB962C8B-B14F-4D97-AF65-F5344CB8AC3E}">
        <p14:creationId xmlns:p14="http://schemas.microsoft.com/office/powerpoint/2010/main" val="707652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6" name="$RQILJVX">
            <a:hlinkClick r:id="" action="ppaction://media"/>
            <a:extLst>
              <a:ext uri="{FF2B5EF4-FFF2-40B4-BE49-F238E27FC236}">
                <a16:creationId xmlns:a16="http://schemas.microsoft.com/office/drawing/2014/main" id="{F9A0FD7C-8F02-3898-5E62-7A68C6332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1616694"/>
            <a:ext cx="8534400" cy="4800600"/>
          </a:xfrm>
          <a:prstGeom prst="rect">
            <a:avLst/>
          </a:prstGeom>
        </p:spPr>
      </p:pic>
    </p:spTree>
    <p:extLst>
      <p:ext uri="{BB962C8B-B14F-4D97-AF65-F5344CB8AC3E}">
        <p14:creationId xmlns:p14="http://schemas.microsoft.com/office/powerpoint/2010/main" val="191217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5" name="New creative video">
            <a:hlinkClick r:id="" action="ppaction://media"/>
            <a:extLst>
              <a:ext uri="{FF2B5EF4-FFF2-40B4-BE49-F238E27FC236}">
                <a16:creationId xmlns:a16="http://schemas.microsoft.com/office/drawing/2014/main" id="{BDC3358D-88A9-B2F3-076A-3DA0C663BE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86000" y="1933907"/>
            <a:ext cx="4419600" cy="4419600"/>
          </a:xfrm>
          <a:prstGeom prst="rect">
            <a:avLst/>
          </a:prstGeom>
        </p:spPr>
      </p:pic>
    </p:spTree>
    <p:extLst>
      <p:ext uri="{BB962C8B-B14F-4D97-AF65-F5344CB8AC3E}">
        <p14:creationId xmlns:p14="http://schemas.microsoft.com/office/powerpoint/2010/main" val="393183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D5C1E186-571D-3627-BB40-4CBF690917BE}"/>
              </a:ext>
            </a:extLst>
          </p:cNvPr>
          <p:cNvPicPr>
            <a:picLocks noChangeAspect="1"/>
          </p:cNvPicPr>
          <p:nvPr/>
        </p:nvPicPr>
        <p:blipFill>
          <a:blip r:embed="rId3"/>
          <a:stretch>
            <a:fillRect/>
          </a:stretch>
        </p:blipFill>
        <p:spPr>
          <a:xfrm>
            <a:off x="1323975" y="1654194"/>
            <a:ext cx="7162800" cy="4905166"/>
          </a:xfrm>
          <a:prstGeom prst="rect">
            <a:avLst/>
          </a:prstGeom>
        </p:spPr>
      </p:pic>
    </p:spTree>
    <p:extLst>
      <p:ext uri="{BB962C8B-B14F-4D97-AF65-F5344CB8AC3E}">
        <p14:creationId xmlns:p14="http://schemas.microsoft.com/office/powerpoint/2010/main" val="23546177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7A843D6-4004-2849-D0D7-3B5B7F5EC8D9}"/>
              </a:ext>
            </a:extLst>
          </p:cNvPr>
          <p:cNvPicPr>
            <a:picLocks noChangeAspect="1"/>
          </p:cNvPicPr>
          <p:nvPr/>
        </p:nvPicPr>
        <p:blipFill>
          <a:blip r:embed="rId3"/>
          <a:stretch>
            <a:fillRect/>
          </a:stretch>
        </p:blipFill>
        <p:spPr>
          <a:xfrm>
            <a:off x="1066799" y="1757186"/>
            <a:ext cx="7235355" cy="4719814"/>
          </a:xfrm>
          <a:prstGeom prst="rect">
            <a:avLst/>
          </a:prstGeom>
        </p:spPr>
      </p:pic>
    </p:spTree>
    <p:extLst>
      <p:ext uri="{BB962C8B-B14F-4D97-AF65-F5344CB8AC3E}">
        <p14:creationId xmlns:p14="http://schemas.microsoft.com/office/powerpoint/2010/main" val="12430587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百度文心一言</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25602" name="Picture 2" descr="對決ChatGPT！百度「文心一言」上線被網酸爆：根本人工「智障」">
            <a:extLst>
              <a:ext uri="{FF2B5EF4-FFF2-40B4-BE49-F238E27FC236}">
                <a16:creationId xmlns:a16="http://schemas.microsoft.com/office/drawing/2014/main" id="{1506A8F3-8351-B32E-890F-691DED5D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 y="1972007"/>
            <a:ext cx="84677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387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阿里巴巴通義千問</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A5DD42EE-0FE4-2AF8-8E37-C3A409703D1B}"/>
              </a:ext>
            </a:extLst>
          </p:cNvPr>
          <p:cNvPicPr>
            <a:picLocks noChangeAspect="1"/>
          </p:cNvPicPr>
          <p:nvPr/>
        </p:nvPicPr>
        <p:blipFill>
          <a:blip r:embed="rId3"/>
          <a:stretch>
            <a:fillRect/>
          </a:stretch>
        </p:blipFill>
        <p:spPr>
          <a:xfrm>
            <a:off x="828675" y="1738671"/>
            <a:ext cx="7486650" cy="4648200"/>
          </a:xfrm>
          <a:prstGeom prst="rect">
            <a:avLst/>
          </a:prstGeom>
        </p:spPr>
      </p:pic>
    </p:spTree>
    <p:extLst>
      <p:ext uri="{BB962C8B-B14F-4D97-AF65-F5344CB8AC3E}">
        <p14:creationId xmlns:p14="http://schemas.microsoft.com/office/powerpoint/2010/main" val="12173513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Tree>
    <p:extLst>
      <p:ext uri="{BB962C8B-B14F-4D97-AF65-F5344CB8AC3E}">
        <p14:creationId xmlns:p14="http://schemas.microsoft.com/office/powerpoint/2010/main" val="36126801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Large Language Model(LLM)</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具有許多參數（通常為數十億或更多權重）的神經網路組成的語言模型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使用自我監督學習對大量未標記的文字進行訓練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2018</a:t>
            </a:r>
            <a:r>
              <a:rPr lang="zh-TW" altLang="en-US" sz="3200" dirty="0">
                <a:latin typeface="微軟正黑體" panose="020B0604030504040204" pitchFamily="34" charset="-120"/>
                <a:ea typeface="微軟正黑體" panose="020B0604030504040204" pitchFamily="34" charset="-120"/>
              </a:rPr>
              <a:t>年出現</a:t>
            </a:r>
            <a:r>
              <a:rPr lang="en-US" altLang="zh-TW" sz="3200" dirty="0">
                <a:latin typeface="微軟正黑體" panose="020B0604030504040204" pitchFamily="34" charset="-120"/>
                <a:ea typeface="微軟正黑體" panose="020B0604030504040204" pitchFamily="34" charset="-120"/>
              </a:rPr>
              <a:t>(ELMO</a:t>
            </a:r>
            <a:r>
              <a:rPr lang="zh-TW" altLang="en-US" sz="3200" dirty="0">
                <a:latin typeface="微軟正黑體" panose="020B0604030504040204" pitchFamily="34" charset="-120"/>
                <a:ea typeface="微軟正黑體" panose="020B0604030504040204" pitchFamily="34" charset="-120"/>
              </a:rPr>
              <a:t>開始</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通用模型，適用的任務，而非針對特定任務（如情感分析、命名實體識別或數學推理）進行訓練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235197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的訓練方法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的論文</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在多樣測試中的表現</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神祕的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GPT-4</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a:t>
            </a:fld>
            <a:endParaRPr kumimoji="0" lang="en-US" dirty="0"/>
          </a:p>
        </p:txBody>
      </p:sp>
    </p:spTree>
    <p:extLst>
      <p:ext uri="{BB962C8B-B14F-4D97-AF65-F5344CB8AC3E}">
        <p14:creationId xmlns:p14="http://schemas.microsoft.com/office/powerpoint/2010/main" val="7806081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使用小型、任務導向的模型對</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進行評測竟然發現</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會進行非連續性相位轉移</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出現小型模型的能力，稱之為「文思泉湧」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這些能力是被自己發現的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包括多步算術、大學入學考試、識別單詞的預期含義、解碼國際音標、解讀單詞的字母、識別段落中的冒犯性內容、了解其它語言的含義等</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74941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pic>
        <p:nvPicPr>
          <p:cNvPr id="6" name="圖片 5">
            <a:extLst>
              <a:ext uri="{FF2B5EF4-FFF2-40B4-BE49-F238E27FC236}">
                <a16:creationId xmlns:a16="http://schemas.microsoft.com/office/drawing/2014/main" id="{027F7FFE-304F-F65C-BE49-2EE2192EE86E}"/>
              </a:ext>
            </a:extLst>
          </p:cNvPr>
          <p:cNvPicPr>
            <a:picLocks noChangeAspect="1"/>
          </p:cNvPicPr>
          <p:nvPr/>
        </p:nvPicPr>
        <p:blipFill>
          <a:blip r:embed="rId3"/>
          <a:stretch>
            <a:fillRect/>
          </a:stretch>
        </p:blipFill>
        <p:spPr>
          <a:xfrm>
            <a:off x="0" y="1057028"/>
            <a:ext cx="9144000" cy="5396556"/>
          </a:xfrm>
          <a:prstGeom prst="rect">
            <a:avLst/>
          </a:prstGeom>
        </p:spPr>
      </p:pic>
    </p:spTree>
    <p:extLst>
      <p:ext uri="{BB962C8B-B14F-4D97-AF65-F5344CB8AC3E}">
        <p14:creationId xmlns:p14="http://schemas.microsoft.com/office/powerpoint/2010/main" val="42676321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任務範圍，為分配資源量（資料、參數大小、運算能力）的函數，不依賴額外的設計的方式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預測句子的下一個單詞簡單任務訓練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具有足夠訓練和參數量的神經語言模型可以捕獲人類語言的大部分句法和語義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展示許多「世界常識」，在訓練期間能能“記住”大量事實</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842284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pic>
        <p:nvPicPr>
          <p:cNvPr id="2050" name="Picture 2">
            <a:extLst>
              <a:ext uri="{FF2B5EF4-FFF2-40B4-BE49-F238E27FC236}">
                <a16:creationId xmlns:a16="http://schemas.microsoft.com/office/drawing/2014/main" id="{2098AE3D-65F2-8897-DBEB-6128E8B55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67838"/>
            <a:ext cx="7848600" cy="5191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928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pic>
        <p:nvPicPr>
          <p:cNvPr id="5" name="圖片 4">
            <a:extLst>
              <a:ext uri="{FF2B5EF4-FFF2-40B4-BE49-F238E27FC236}">
                <a16:creationId xmlns:a16="http://schemas.microsoft.com/office/drawing/2014/main" id="{DB77E543-8F62-C971-CB8F-96AAB7A31F33}"/>
              </a:ext>
            </a:extLst>
          </p:cNvPr>
          <p:cNvPicPr>
            <a:picLocks noChangeAspect="1"/>
          </p:cNvPicPr>
          <p:nvPr/>
        </p:nvPicPr>
        <p:blipFill>
          <a:blip r:embed="rId3"/>
          <a:stretch>
            <a:fillRect/>
          </a:stretch>
        </p:blipFill>
        <p:spPr>
          <a:xfrm>
            <a:off x="0" y="1295400"/>
            <a:ext cx="9144000" cy="4655588"/>
          </a:xfrm>
          <a:prstGeom prst="rect">
            <a:avLst/>
          </a:prstGeom>
        </p:spPr>
      </p:pic>
    </p:spTree>
    <p:extLst>
      <p:ext uri="{BB962C8B-B14F-4D97-AF65-F5344CB8AC3E}">
        <p14:creationId xmlns:p14="http://schemas.microsoft.com/office/powerpoint/2010/main" val="155916549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pic>
        <p:nvPicPr>
          <p:cNvPr id="6" name="圖片 5">
            <a:extLst>
              <a:ext uri="{FF2B5EF4-FFF2-40B4-BE49-F238E27FC236}">
                <a16:creationId xmlns:a16="http://schemas.microsoft.com/office/drawing/2014/main" id="{16F84F4E-9FA2-D79B-5A80-9F7A85A8B14E}"/>
              </a:ext>
            </a:extLst>
          </p:cNvPr>
          <p:cNvPicPr>
            <a:picLocks noChangeAspect="1"/>
          </p:cNvPicPr>
          <p:nvPr/>
        </p:nvPicPr>
        <p:blipFill>
          <a:blip r:embed="rId3"/>
          <a:stretch>
            <a:fillRect/>
          </a:stretch>
        </p:blipFill>
        <p:spPr>
          <a:xfrm>
            <a:off x="0" y="1806760"/>
            <a:ext cx="9144000" cy="3244480"/>
          </a:xfrm>
          <a:prstGeom prst="rect">
            <a:avLst/>
          </a:prstGeom>
        </p:spPr>
      </p:pic>
    </p:spTree>
    <p:extLst>
      <p:ext uri="{BB962C8B-B14F-4D97-AF65-F5344CB8AC3E}">
        <p14:creationId xmlns:p14="http://schemas.microsoft.com/office/powerpoint/2010/main" val="1482007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pic>
        <p:nvPicPr>
          <p:cNvPr id="5" name="圖片 4">
            <a:extLst>
              <a:ext uri="{FF2B5EF4-FFF2-40B4-BE49-F238E27FC236}">
                <a16:creationId xmlns:a16="http://schemas.microsoft.com/office/drawing/2014/main" id="{C43C5438-074D-48AA-26CA-A282E141E5B6}"/>
              </a:ext>
            </a:extLst>
          </p:cNvPr>
          <p:cNvPicPr>
            <a:picLocks noChangeAspect="1"/>
          </p:cNvPicPr>
          <p:nvPr/>
        </p:nvPicPr>
        <p:blipFill>
          <a:blip r:embed="rId3"/>
          <a:stretch>
            <a:fillRect/>
          </a:stretch>
        </p:blipFill>
        <p:spPr>
          <a:xfrm>
            <a:off x="0" y="1371600"/>
            <a:ext cx="9144000" cy="4656187"/>
          </a:xfrm>
          <a:prstGeom prst="rect">
            <a:avLst/>
          </a:prstGeom>
        </p:spPr>
      </p:pic>
    </p:spTree>
    <p:extLst>
      <p:ext uri="{BB962C8B-B14F-4D97-AF65-F5344CB8AC3E}">
        <p14:creationId xmlns:p14="http://schemas.microsoft.com/office/powerpoint/2010/main" val="36730356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pic>
        <p:nvPicPr>
          <p:cNvPr id="6" name="圖片 5">
            <a:extLst>
              <a:ext uri="{FF2B5EF4-FFF2-40B4-BE49-F238E27FC236}">
                <a16:creationId xmlns:a16="http://schemas.microsoft.com/office/drawing/2014/main" id="{F233FA49-2DDA-0782-AD6C-DAA87681D57A}"/>
              </a:ext>
            </a:extLst>
          </p:cNvPr>
          <p:cNvPicPr>
            <a:picLocks noChangeAspect="1"/>
          </p:cNvPicPr>
          <p:nvPr/>
        </p:nvPicPr>
        <p:blipFill>
          <a:blip r:embed="rId3"/>
          <a:stretch>
            <a:fillRect/>
          </a:stretch>
        </p:blipFill>
        <p:spPr>
          <a:xfrm>
            <a:off x="0" y="1414130"/>
            <a:ext cx="9144000" cy="4029740"/>
          </a:xfrm>
          <a:prstGeom prst="rect">
            <a:avLst/>
          </a:prstGeom>
        </p:spPr>
      </p:pic>
    </p:spTree>
    <p:extLst>
      <p:ext uri="{BB962C8B-B14F-4D97-AF65-F5344CB8AC3E}">
        <p14:creationId xmlns:p14="http://schemas.microsoft.com/office/powerpoint/2010/main" val="31975867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66428"/>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大型語言模型的訓練</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序列資料通常使用</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，早期用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r>
              <a:rPr lang="zh-TW" altLang="en-US" sz="3200" b="0" i="0" dirty="0">
                <a:effectLst/>
                <a:latin typeface="微軟正黑體" panose="020B0604030504040204" pitchFamily="34" charset="-120"/>
                <a:ea typeface="微軟正黑體" panose="020B0604030504040204" pitchFamily="34" charset="-120"/>
              </a:rPr>
              <a:t>，現在全部用</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在給定上下文的情況下，訓練從左到右的變換器以最大化分配給訓練資料中下一個單詞的機率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訓練語料庫呈數量級增長，達到數千億或數萬億個</a:t>
            </a:r>
            <a:r>
              <a:rPr lang="en-US" altLang="zh-TW" sz="3200" b="0" i="0" dirty="0">
                <a:effectLst/>
                <a:latin typeface="微軟正黑體" panose="020B0604030504040204" pitchFamily="34" charset="-120"/>
                <a:ea typeface="微軟正黑體" panose="020B0604030504040204" pitchFamily="34" charset="-120"/>
              </a:rPr>
              <a:t>token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模型參數從幾千萬到目前幾萬億</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247135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語言模型越大越好？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70897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日釋出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完全無技術資料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可輸入影像、文字，產生文字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使用預訓練模型，然後人類指導校正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context window(8192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4096)</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token(32768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頁，相比於上一版的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2049)</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新的問答方式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(system, user, assistant)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3599556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大型語言模型的使用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452352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pic>
        <p:nvPicPr>
          <p:cNvPr id="5" name="圖片 4">
            <a:extLst>
              <a:ext uri="{FF2B5EF4-FFF2-40B4-BE49-F238E27FC236}">
                <a16:creationId xmlns:a16="http://schemas.microsoft.com/office/drawing/2014/main" id="{84B9C13B-92D6-292B-EB9A-E8E427E7E005}"/>
              </a:ext>
            </a:extLst>
          </p:cNvPr>
          <p:cNvPicPr>
            <a:picLocks noChangeAspect="1"/>
          </p:cNvPicPr>
          <p:nvPr/>
        </p:nvPicPr>
        <p:blipFill>
          <a:blip r:embed="rId3"/>
          <a:stretch>
            <a:fillRect/>
          </a:stretch>
        </p:blipFill>
        <p:spPr>
          <a:xfrm>
            <a:off x="0" y="1905000"/>
            <a:ext cx="9144000" cy="4060996"/>
          </a:xfrm>
          <a:prstGeom prst="rect">
            <a:avLst/>
          </a:prstGeom>
        </p:spPr>
      </p:pic>
    </p:spTree>
    <p:extLst>
      <p:ext uri="{BB962C8B-B14F-4D97-AF65-F5344CB8AC3E}">
        <p14:creationId xmlns:p14="http://schemas.microsoft.com/office/powerpoint/2010/main" val="38188925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pic>
        <p:nvPicPr>
          <p:cNvPr id="6" name="圖片 5">
            <a:extLst>
              <a:ext uri="{FF2B5EF4-FFF2-40B4-BE49-F238E27FC236}">
                <a16:creationId xmlns:a16="http://schemas.microsoft.com/office/drawing/2014/main" id="{4235E60F-D696-4C9C-F607-71A80D229563}"/>
              </a:ext>
            </a:extLst>
          </p:cNvPr>
          <p:cNvPicPr>
            <a:picLocks noChangeAspect="1"/>
          </p:cNvPicPr>
          <p:nvPr/>
        </p:nvPicPr>
        <p:blipFill>
          <a:blip r:embed="rId3"/>
          <a:stretch>
            <a:fillRect/>
          </a:stretch>
        </p:blipFill>
        <p:spPr>
          <a:xfrm>
            <a:off x="0" y="1910063"/>
            <a:ext cx="9144000" cy="3037874"/>
          </a:xfrm>
          <a:prstGeom prst="rect">
            <a:avLst/>
          </a:prstGeom>
        </p:spPr>
      </p:pic>
    </p:spTree>
    <p:extLst>
      <p:ext uri="{BB962C8B-B14F-4D97-AF65-F5344CB8AC3E}">
        <p14:creationId xmlns:p14="http://schemas.microsoft.com/office/powerpoint/2010/main" val="52105617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pic>
        <p:nvPicPr>
          <p:cNvPr id="5" name="圖片 4">
            <a:extLst>
              <a:ext uri="{FF2B5EF4-FFF2-40B4-BE49-F238E27FC236}">
                <a16:creationId xmlns:a16="http://schemas.microsoft.com/office/drawing/2014/main" id="{A2B83AFD-52C0-1CAC-8108-5EDA41CBB13E}"/>
              </a:ext>
            </a:extLst>
          </p:cNvPr>
          <p:cNvPicPr>
            <a:picLocks noChangeAspect="1"/>
          </p:cNvPicPr>
          <p:nvPr/>
        </p:nvPicPr>
        <p:blipFill>
          <a:blip r:embed="rId3"/>
          <a:stretch>
            <a:fillRect/>
          </a:stretch>
        </p:blipFill>
        <p:spPr>
          <a:xfrm>
            <a:off x="0" y="1175466"/>
            <a:ext cx="9144000" cy="4507068"/>
          </a:xfrm>
          <a:prstGeom prst="rect">
            <a:avLst/>
          </a:prstGeom>
        </p:spPr>
      </p:pic>
    </p:spTree>
    <p:extLst>
      <p:ext uri="{BB962C8B-B14F-4D97-AF65-F5344CB8AC3E}">
        <p14:creationId xmlns:p14="http://schemas.microsoft.com/office/powerpoint/2010/main" val="136962926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pic>
        <p:nvPicPr>
          <p:cNvPr id="6" name="圖片 5">
            <a:extLst>
              <a:ext uri="{FF2B5EF4-FFF2-40B4-BE49-F238E27FC236}">
                <a16:creationId xmlns:a16="http://schemas.microsoft.com/office/drawing/2014/main" id="{D6747F41-1B9F-A94F-67CE-295B62868D5C}"/>
              </a:ext>
            </a:extLst>
          </p:cNvPr>
          <p:cNvPicPr>
            <a:picLocks noChangeAspect="1"/>
          </p:cNvPicPr>
          <p:nvPr/>
        </p:nvPicPr>
        <p:blipFill>
          <a:blip r:embed="rId3"/>
          <a:stretch>
            <a:fillRect/>
          </a:stretch>
        </p:blipFill>
        <p:spPr>
          <a:xfrm>
            <a:off x="0" y="1514785"/>
            <a:ext cx="9144000" cy="3828430"/>
          </a:xfrm>
          <a:prstGeom prst="rect">
            <a:avLst/>
          </a:prstGeom>
        </p:spPr>
      </p:pic>
    </p:spTree>
    <p:extLst>
      <p:ext uri="{BB962C8B-B14F-4D97-AF65-F5344CB8AC3E}">
        <p14:creationId xmlns:p14="http://schemas.microsoft.com/office/powerpoint/2010/main" val="362105670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pic>
        <p:nvPicPr>
          <p:cNvPr id="5" name="圖片 4">
            <a:extLst>
              <a:ext uri="{FF2B5EF4-FFF2-40B4-BE49-F238E27FC236}">
                <a16:creationId xmlns:a16="http://schemas.microsoft.com/office/drawing/2014/main" id="{4951C8E9-A1F5-8DFC-DC38-264FEF967571}"/>
              </a:ext>
            </a:extLst>
          </p:cNvPr>
          <p:cNvPicPr>
            <a:picLocks noChangeAspect="1"/>
          </p:cNvPicPr>
          <p:nvPr/>
        </p:nvPicPr>
        <p:blipFill>
          <a:blip r:embed="rId3"/>
          <a:stretch>
            <a:fillRect/>
          </a:stretch>
        </p:blipFill>
        <p:spPr>
          <a:xfrm>
            <a:off x="0" y="1802130"/>
            <a:ext cx="9144000" cy="3253740"/>
          </a:xfrm>
          <a:prstGeom prst="rect">
            <a:avLst/>
          </a:prstGeom>
        </p:spPr>
      </p:pic>
    </p:spTree>
    <p:extLst>
      <p:ext uri="{BB962C8B-B14F-4D97-AF65-F5344CB8AC3E}">
        <p14:creationId xmlns:p14="http://schemas.microsoft.com/office/powerpoint/2010/main" val="5531642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pic>
        <p:nvPicPr>
          <p:cNvPr id="6" name="圖片 5">
            <a:extLst>
              <a:ext uri="{FF2B5EF4-FFF2-40B4-BE49-F238E27FC236}">
                <a16:creationId xmlns:a16="http://schemas.microsoft.com/office/drawing/2014/main" id="{4A11545F-ABA9-B422-1DB4-6C114A3F34AA}"/>
              </a:ext>
            </a:extLst>
          </p:cNvPr>
          <p:cNvPicPr>
            <a:picLocks noChangeAspect="1"/>
          </p:cNvPicPr>
          <p:nvPr/>
        </p:nvPicPr>
        <p:blipFill>
          <a:blip r:embed="rId3"/>
          <a:stretch>
            <a:fillRect/>
          </a:stretch>
        </p:blipFill>
        <p:spPr>
          <a:xfrm>
            <a:off x="0" y="1044765"/>
            <a:ext cx="9144000" cy="5074920"/>
          </a:xfrm>
          <a:prstGeom prst="rect">
            <a:avLst/>
          </a:prstGeom>
        </p:spPr>
      </p:pic>
    </p:spTree>
    <p:extLst>
      <p:ext uri="{BB962C8B-B14F-4D97-AF65-F5344CB8AC3E}">
        <p14:creationId xmlns:p14="http://schemas.microsoft.com/office/powerpoint/2010/main" val="23563950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大量資料的重要性</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先了解文法，產生出合「文法的」句子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再產生出合邏輯的句子</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程式語言</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再產生出合常識、知識的句子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4CC4183-7299-BE96-CE90-2186765D8BEF}"/>
              </a:ext>
            </a:extLst>
          </p:cNvPr>
          <p:cNvPicPr>
            <a:picLocks noChangeAspect="1"/>
          </p:cNvPicPr>
          <p:nvPr/>
        </p:nvPicPr>
        <p:blipFill>
          <a:blip r:embed="rId3"/>
          <a:stretch>
            <a:fillRect/>
          </a:stretch>
        </p:blipFill>
        <p:spPr>
          <a:xfrm>
            <a:off x="1981200" y="2959836"/>
            <a:ext cx="5638800" cy="3577753"/>
          </a:xfrm>
          <a:prstGeom prst="rect">
            <a:avLst/>
          </a:prstGeom>
        </p:spPr>
      </p:pic>
    </p:spTree>
    <p:extLst>
      <p:ext uri="{BB962C8B-B14F-4D97-AF65-F5344CB8AC3E}">
        <p14:creationId xmlns:p14="http://schemas.microsoft.com/office/powerpoint/2010/main" val="30129584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58</a:t>
            </a:fld>
            <a:endParaRPr kumimoji="0" lang="en-US" dirty="0"/>
          </a:p>
        </p:txBody>
      </p:sp>
      <p:pic>
        <p:nvPicPr>
          <p:cNvPr id="8" name="圖片 7">
            <a:extLst>
              <a:ext uri="{FF2B5EF4-FFF2-40B4-BE49-F238E27FC236}">
                <a16:creationId xmlns:a16="http://schemas.microsoft.com/office/drawing/2014/main" id="{3671F4B3-3F84-149E-B503-2CB6936A17B8}"/>
              </a:ext>
            </a:extLst>
          </p:cNvPr>
          <p:cNvPicPr>
            <a:picLocks noChangeAspect="1"/>
          </p:cNvPicPr>
          <p:nvPr/>
        </p:nvPicPr>
        <p:blipFill>
          <a:blip r:embed="rId3"/>
          <a:stretch>
            <a:fillRect/>
          </a:stretch>
        </p:blipFill>
        <p:spPr>
          <a:xfrm>
            <a:off x="0" y="1828800"/>
            <a:ext cx="9144000" cy="4396946"/>
          </a:xfrm>
          <a:prstGeom prst="rect">
            <a:avLst/>
          </a:prstGeom>
        </p:spPr>
      </p:pic>
    </p:spTree>
    <p:extLst>
      <p:ext uri="{BB962C8B-B14F-4D97-AF65-F5344CB8AC3E}">
        <p14:creationId xmlns:p14="http://schemas.microsoft.com/office/powerpoint/2010/main" val="5703514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將</a:t>
            </a:r>
            <a:r>
              <a:rPr lang="en-US" altLang="zh-TW" sz="3200" b="0" i="0" dirty="0">
                <a:effectLst/>
                <a:latin typeface="微軟正黑體" panose="020B0604030504040204" pitchFamily="34" charset="-120"/>
                <a:ea typeface="微軟正黑體" panose="020B0604030504040204" pitchFamily="34" charset="-120"/>
              </a:rPr>
              <a:t>45TB</a:t>
            </a:r>
            <a:r>
              <a:rPr lang="zh-TW" altLang="en-US" sz="3200" b="0" i="0" dirty="0">
                <a:effectLst/>
                <a:latin typeface="微軟正黑體" panose="020B0604030504040204" pitchFamily="34" charset="-120"/>
                <a:ea typeface="微軟正黑體" panose="020B0604030504040204" pitchFamily="34" charset="-120"/>
              </a:rPr>
              <a:t>的資料整理出</a:t>
            </a:r>
            <a:r>
              <a:rPr lang="en-US" altLang="zh-TW" sz="3200" b="0" i="0" dirty="0">
                <a:effectLst/>
                <a:latin typeface="微軟正黑體" panose="020B0604030504040204" pitchFamily="34" charset="-120"/>
                <a:ea typeface="微軟正黑體" panose="020B0604030504040204" pitchFamily="34" charset="-120"/>
              </a:rPr>
              <a:t>570GB</a:t>
            </a:r>
            <a:r>
              <a:rPr lang="zh-TW" altLang="en-US" sz="3200" b="0" i="0" dirty="0">
                <a:effectLst/>
                <a:latin typeface="微軟正黑體" panose="020B0604030504040204" pitchFamily="34" charset="-120"/>
                <a:ea typeface="微軟正黑體" panose="020B0604030504040204" pitchFamily="34" charset="-120"/>
              </a:rPr>
              <a:t>就夠了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E09C4B5-4ED1-0B32-646B-E78C189C8D59}"/>
              </a:ext>
            </a:extLst>
          </p:cNvPr>
          <p:cNvPicPr>
            <a:picLocks noChangeAspect="1"/>
          </p:cNvPicPr>
          <p:nvPr/>
        </p:nvPicPr>
        <p:blipFill>
          <a:blip r:embed="rId3"/>
          <a:stretch>
            <a:fillRect/>
          </a:stretch>
        </p:blipFill>
        <p:spPr>
          <a:xfrm>
            <a:off x="1524000" y="1996048"/>
            <a:ext cx="6324600" cy="4685549"/>
          </a:xfrm>
          <a:prstGeom prst="rect">
            <a:avLst/>
          </a:prstGeom>
        </p:spPr>
      </p:pic>
    </p:spTree>
    <p:extLst>
      <p:ext uri="{BB962C8B-B14F-4D97-AF65-F5344CB8AC3E}">
        <p14:creationId xmlns:p14="http://schemas.microsoft.com/office/powerpoint/2010/main" val="18186696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506D8A07-D528-72AD-DF2A-CF854A4C0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905000"/>
            <a:ext cx="8096250" cy="2752725"/>
          </a:xfrm>
          <a:prstGeom prst="rect">
            <a:avLst/>
          </a:prstGeom>
        </p:spPr>
      </p:pic>
    </p:spTree>
    <p:extLst>
      <p:ext uri="{BB962C8B-B14F-4D97-AF65-F5344CB8AC3E}">
        <p14:creationId xmlns:p14="http://schemas.microsoft.com/office/powerpoint/2010/main" val="15059127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60</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A183627-B652-0353-3447-F9899BC70B1F}"/>
              </a:ext>
            </a:extLst>
          </p:cNvPr>
          <p:cNvPicPr>
            <a:picLocks noChangeAspect="1"/>
          </p:cNvPicPr>
          <p:nvPr/>
        </p:nvPicPr>
        <p:blipFill>
          <a:blip r:embed="rId3"/>
          <a:stretch>
            <a:fillRect/>
          </a:stretch>
        </p:blipFill>
        <p:spPr>
          <a:xfrm>
            <a:off x="0" y="2271883"/>
            <a:ext cx="9144000" cy="4274414"/>
          </a:xfrm>
          <a:prstGeom prst="rect">
            <a:avLst/>
          </a:prstGeom>
        </p:spPr>
      </p:pic>
    </p:spTree>
    <p:extLst>
      <p:ext uri="{BB962C8B-B14F-4D97-AF65-F5344CB8AC3E}">
        <p14:creationId xmlns:p14="http://schemas.microsoft.com/office/powerpoint/2010/main" val="15604112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C57B8712-62F7-023B-0413-1C15B3F516EE}"/>
              </a:ext>
            </a:extLst>
          </p:cNvPr>
          <p:cNvPicPr>
            <a:picLocks noChangeAspect="1"/>
          </p:cNvPicPr>
          <p:nvPr/>
        </p:nvPicPr>
        <p:blipFill>
          <a:blip r:embed="rId3"/>
          <a:stretch>
            <a:fillRect/>
          </a:stretch>
        </p:blipFill>
        <p:spPr>
          <a:xfrm>
            <a:off x="1794454" y="2133600"/>
            <a:ext cx="5555092" cy="4317319"/>
          </a:xfrm>
          <a:prstGeom prst="rect">
            <a:avLst/>
          </a:prstGeom>
        </p:spPr>
      </p:pic>
    </p:spTree>
    <p:extLst>
      <p:ext uri="{BB962C8B-B14F-4D97-AF65-F5344CB8AC3E}">
        <p14:creationId xmlns:p14="http://schemas.microsoft.com/office/powerpoint/2010/main" val="5433424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69116539-6E40-C3E3-ED34-91D84A22E9B5}"/>
              </a:ext>
            </a:extLst>
          </p:cNvPr>
          <p:cNvPicPr>
            <a:picLocks noChangeAspect="1"/>
          </p:cNvPicPr>
          <p:nvPr/>
        </p:nvPicPr>
        <p:blipFill>
          <a:blip r:embed="rId3"/>
          <a:stretch>
            <a:fillRect/>
          </a:stretch>
        </p:blipFill>
        <p:spPr>
          <a:xfrm>
            <a:off x="1624011" y="2133600"/>
            <a:ext cx="6638925" cy="3980920"/>
          </a:xfrm>
          <a:prstGeom prst="rect">
            <a:avLst/>
          </a:prstGeom>
        </p:spPr>
      </p:pic>
    </p:spTree>
    <p:extLst>
      <p:ext uri="{BB962C8B-B14F-4D97-AF65-F5344CB8AC3E}">
        <p14:creationId xmlns:p14="http://schemas.microsoft.com/office/powerpoint/2010/main" val="6186873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DCCC49F-4903-1817-A1A7-FA5F525B6D49}"/>
              </a:ext>
            </a:extLst>
          </p:cNvPr>
          <p:cNvPicPr>
            <a:picLocks noChangeAspect="1"/>
          </p:cNvPicPr>
          <p:nvPr/>
        </p:nvPicPr>
        <p:blipFill>
          <a:blip r:embed="rId3"/>
          <a:stretch>
            <a:fillRect/>
          </a:stretch>
        </p:blipFill>
        <p:spPr>
          <a:xfrm>
            <a:off x="1142999" y="2003297"/>
            <a:ext cx="6919761" cy="4321303"/>
          </a:xfrm>
          <a:prstGeom prst="rect">
            <a:avLst/>
          </a:prstGeom>
        </p:spPr>
      </p:pic>
    </p:spTree>
    <p:extLst>
      <p:ext uri="{BB962C8B-B14F-4D97-AF65-F5344CB8AC3E}">
        <p14:creationId xmlns:p14="http://schemas.microsoft.com/office/powerpoint/2010/main" val="25071517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11976CFC-AFDA-F65E-F3D5-5237AE304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21" y="1826010"/>
            <a:ext cx="8266557" cy="4650990"/>
          </a:xfrm>
          <a:prstGeom prst="rect">
            <a:avLst/>
          </a:prstGeom>
        </p:spPr>
      </p:pic>
    </p:spTree>
    <p:extLst>
      <p:ext uri="{BB962C8B-B14F-4D97-AF65-F5344CB8AC3E}">
        <p14:creationId xmlns:p14="http://schemas.microsoft.com/office/powerpoint/2010/main" val="18919904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8488C563-71D6-B7FC-E69F-C5B515A1F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144664"/>
          </a:xfrm>
          <a:prstGeom prst="rect">
            <a:avLst/>
          </a:prstGeom>
        </p:spPr>
      </p:pic>
    </p:spTree>
    <p:extLst>
      <p:ext uri="{BB962C8B-B14F-4D97-AF65-F5344CB8AC3E}">
        <p14:creationId xmlns:p14="http://schemas.microsoft.com/office/powerpoint/2010/main" val="103660950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資料的缺乏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自然資源的缺乏</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水、電</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GPU/TPU</a:t>
            </a:r>
            <a:r>
              <a:rPr lang="zh-TW" altLang="en-US" sz="3200" dirty="0">
                <a:latin typeface="微軟正黑體" panose="020B0604030504040204" pitchFamily="34" charset="-120"/>
                <a:ea typeface="微軟正黑體" panose="020B0604030504040204" pitchFamily="34" charset="-120"/>
              </a:rPr>
              <a:t>分散運式的解決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對通用模式的需求</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目前大部分人還是在用搜尋引擎，用</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的還是很少</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04749771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將面臨不再有「有意義」的訓練資料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因為到了某一個點之後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的發明</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，絕大部分的資料都是</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產生的資料對訓練來說無意義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語言模型的資料無法有數量級的呈現</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如增加一千倍，一億倍</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就算有這麼多新的資料，分散式儲存也會是非常大的問題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機器之間的傳輸</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459300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將面臨自然資源的不足</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QScale</a:t>
            </a:r>
            <a:r>
              <a:rPr lang="zh-TW" altLang="en-US" sz="3200" b="0" i="0" dirty="0">
                <a:effectLst/>
                <a:latin typeface="微軟正黑體" panose="020B0604030504040204" pitchFamily="34" charset="-120"/>
                <a:ea typeface="微軟正黑體" panose="020B0604030504040204" pitchFamily="34" charset="-120"/>
              </a:rPr>
              <a:t>聯合創始人</a:t>
            </a:r>
            <a:r>
              <a:rPr lang="en-US" altLang="zh-TW" sz="3200" b="0" i="0" dirty="0">
                <a:effectLst/>
                <a:latin typeface="微軟正黑體" panose="020B0604030504040204" pitchFamily="34" charset="-120"/>
                <a:ea typeface="微軟正黑體" panose="020B0604030504040204" pitchFamily="34" charset="-120"/>
              </a:rPr>
              <a:t>Martin Bouchard</a:t>
            </a:r>
            <a:r>
              <a:rPr lang="zh-TW" altLang="en-US" sz="3200" b="0" i="0" dirty="0">
                <a:effectLst/>
                <a:latin typeface="微軟正黑體" panose="020B0604030504040204" pitchFamily="34" charset="-120"/>
                <a:ea typeface="微軟正黑體" panose="020B0604030504040204" pitchFamily="34" charset="-120"/>
              </a:rPr>
              <a:t>表示，像</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這種生成式</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，每查詢需要計算能力是傳統搜尋引擎的</a:t>
            </a:r>
            <a:r>
              <a:rPr lang="en-US" altLang="zh-TW" sz="3200" b="0" i="0" dirty="0">
                <a:effectLst/>
                <a:latin typeface="微軟正黑體" panose="020B0604030504040204" pitchFamily="34" charset="-120"/>
                <a:ea typeface="微軟正黑體" panose="020B0604030504040204" pitchFamily="34" charset="-120"/>
              </a:rPr>
              <a:t>4-5x</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2023</a:t>
            </a:r>
            <a:r>
              <a:rPr lang="zh-TW" altLang="en-US" sz="3200" b="0" i="0" dirty="0">
                <a:effectLst/>
                <a:latin typeface="微軟正黑體" panose="020B0604030504040204" pitchFamily="34" charset="-120"/>
                <a:ea typeface="微軟正黑體" panose="020B0604030504040204" pitchFamily="34" charset="-120"/>
              </a:rPr>
              <a:t>年</a:t>
            </a:r>
            <a:r>
              <a:rPr lang="en-US" altLang="zh-TW" sz="3200" b="0" i="0" dirty="0">
                <a:effectLst/>
                <a:latin typeface="微軟正黑體" panose="020B0604030504040204" pitchFamily="34" charset="-120"/>
                <a:ea typeface="微軟正黑體" panose="020B0604030504040204" pitchFamily="34" charset="-120"/>
              </a:rPr>
              <a:t>3</a:t>
            </a:r>
            <a:r>
              <a:rPr lang="zh-TW" altLang="en-US" sz="3200" b="0" i="0" dirty="0">
                <a:effectLst/>
                <a:latin typeface="微軟正黑體" panose="020B0604030504040204" pitchFamily="34" charset="-120"/>
                <a:ea typeface="微軟正黑體" panose="020B0604030504040204" pitchFamily="34" charset="-120"/>
              </a:rPr>
              <a:t>月的用電量就相當於</a:t>
            </a:r>
            <a:r>
              <a:rPr lang="en-US" altLang="zh-TW" sz="3200" b="0" i="0" dirty="0">
                <a:effectLst/>
                <a:latin typeface="微軟正黑體" panose="020B0604030504040204" pitchFamily="34" charset="-120"/>
                <a:ea typeface="微軟正黑體" panose="020B0604030504040204" pitchFamily="34" charset="-120"/>
              </a:rPr>
              <a:t>50</a:t>
            </a:r>
            <a:r>
              <a:rPr lang="zh-TW" altLang="en-US" sz="3200" b="0" i="0" dirty="0">
                <a:effectLst/>
                <a:latin typeface="微軟正黑體" panose="020B0604030504040204" pitchFamily="34" charset="-120"/>
                <a:ea typeface="微軟正黑體" panose="020B0604030504040204" pitchFamily="34" charset="-120"/>
              </a:rPr>
              <a:t>萬個丹麥家庭全年度的用量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a:t>
            </a: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時，消耗</a:t>
            </a:r>
            <a:r>
              <a:rPr lang="en-US" altLang="zh-TW" sz="3200" b="0" i="0" dirty="0">
                <a:effectLst/>
                <a:latin typeface="微軟正黑體" panose="020B0604030504040204" pitchFamily="34" charset="-120"/>
                <a:ea typeface="微軟正黑體" panose="020B0604030504040204" pitchFamily="34" charset="-120"/>
              </a:rPr>
              <a:t>70</a:t>
            </a:r>
            <a:r>
              <a:rPr lang="zh-TW" altLang="en-US" sz="3200" b="0" i="0" dirty="0">
                <a:effectLst/>
                <a:latin typeface="微軟正黑體" panose="020B0604030504040204" pitchFamily="34" charset="-120"/>
                <a:ea typeface="微軟正黑體" panose="020B0604030504040204" pitchFamily="34" charset="-120"/>
              </a:rPr>
              <a:t>萬升的水，足以生產</a:t>
            </a:r>
            <a:r>
              <a:rPr lang="en-US" altLang="zh-TW" sz="3200" b="0" i="0" dirty="0">
                <a:effectLst/>
                <a:latin typeface="微軟正黑體" panose="020B0604030504040204" pitchFamily="34" charset="-120"/>
                <a:ea typeface="微軟正黑體" panose="020B0604030504040204" pitchFamily="34" charset="-120"/>
              </a:rPr>
              <a:t>370</a:t>
            </a:r>
            <a:r>
              <a:rPr lang="zh-TW" altLang="en-US" sz="3200" b="0" i="0" dirty="0">
                <a:effectLst/>
                <a:latin typeface="微軟正黑體" panose="020B0604030504040204" pitchFamily="34" charset="-120"/>
                <a:ea typeface="微軟正黑體" panose="020B0604030504040204" pitchFamily="34" charset="-120"/>
              </a:rPr>
              <a:t>輛賓士汽車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每與用戶交流</a:t>
            </a:r>
            <a:r>
              <a:rPr lang="en-US" altLang="zh-TW" sz="3200" b="0" i="0" dirty="0">
                <a:effectLst/>
                <a:latin typeface="微軟正黑體" panose="020B0604030504040204" pitchFamily="34" charset="-120"/>
                <a:ea typeface="微軟正黑體" panose="020B0604030504040204" pitchFamily="34" charset="-120"/>
              </a:rPr>
              <a:t>25</a:t>
            </a:r>
            <a:r>
              <a:rPr lang="zh-TW" altLang="en-US" sz="3200" b="0" i="0" dirty="0">
                <a:effectLst/>
                <a:latin typeface="微軟正黑體" panose="020B0604030504040204" pitchFamily="34" charset="-120"/>
                <a:ea typeface="微軟正黑體" panose="020B0604030504040204" pitchFamily="34" charset="-120"/>
              </a:rPr>
              <a:t>至</a:t>
            </a:r>
            <a:r>
              <a:rPr lang="en-US" altLang="zh-TW" sz="3200" b="0" i="0" dirty="0">
                <a:effectLst/>
                <a:latin typeface="微軟正黑體" panose="020B0604030504040204" pitchFamily="34" charset="-120"/>
                <a:ea typeface="微軟正黑體" panose="020B0604030504040204" pitchFamily="34" charset="-120"/>
              </a:rPr>
              <a:t>30</a:t>
            </a:r>
            <a:r>
              <a:rPr lang="zh-TW" altLang="en-US" sz="3200" b="0" i="0" dirty="0">
                <a:effectLst/>
                <a:latin typeface="微軟正黑體" panose="020B0604030504040204" pitchFamily="34" charset="-120"/>
                <a:ea typeface="微軟正黑體" panose="020B0604030504040204" pitchFamily="34" charset="-120"/>
              </a:rPr>
              <a:t>個問題，就必須耗費</a:t>
            </a:r>
            <a:r>
              <a:rPr lang="en-US" altLang="zh-TW" sz="3200" b="0" i="0" dirty="0">
                <a:effectLst/>
                <a:latin typeface="微軟正黑體" panose="020B0604030504040204" pitchFamily="34" charset="-120"/>
                <a:ea typeface="微軟正黑體" panose="020B0604030504040204" pitchFamily="34" charset="-120"/>
              </a:rPr>
              <a:t>500</a:t>
            </a:r>
            <a:r>
              <a:rPr lang="zh-TW" altLang="en-US" sz="3200" b="0" i="0" dirty="0">
                <a:effectLst/>
                <a:latin typeface="微軟正黑體" panose="020B0604030504040204" pitchFamily="34" charset="-120"/>
                <a:ea typeface="微軟正黑體" panose="020B0604030504040204" pitchFamily="34" charset="-120"/>
              </a:rPr>
              <a:t>毫升的水來進行冷卻</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701167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Tree>
    <p:extLst>
      <p:ext uri="{BB962C8B-B14F-4D97-AF65-F5344CB8AC3E}">
        <p14:creationId xmlns:p14="http://schemas.microsoft.com/office/powerpoint/2010/main" val="18079732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先在極大的資料集中使用監督式學習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再用人類及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目前使用微軟</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Azure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一定要使用分散式運算方式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 Alignment)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209800" y="238185"/>
            <a:ext cx="48453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訓練方法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3485467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NLU-&gt;NL Understanding</a:t>
            </a:r>
            <a:r>
              <a:rPr lang="zh-TW" altLang="en-US" sz="3200" b="0" i="0" dirty="0">
                <a:effectLst/>
                <a:latin typeface="微軟正黑體" panose="020B0604030504040204" pitchFamily="34" charset="-120"/>
                <a:ea typeface="微軟正黑體" panose="020B0604030504040204" pitchFamily="34" charset="-120"/>
              </a:rPr>
              <a:t>，基本語言模型，從上下文了解字和字的排列組合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NLG-&gt;NL Generation</a:t>
            </a:r>
            <a:r>
              <a:rPr lang="zh-TW" altLang="en-US" sz="3200" dirty="0">
                <a:latin typeface="微軟正黑體" panose="020B0604030504040204" pitchFamily="34" charset="-120"/>
                <a:ea typeface="微軟正黑體" panose="020B0604030504040204" pitchFamily="34" charset="-120"/>
              </a:rPr>
              <a:t>，根據前面出現的字，產生後面的字</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句</a:t>
            </a:r>
            <a:r>
              <a:rPr lang="en-US" altLang="zh-TW" sz="3200" dirty="0">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5B42E8BE-3839-57B9-AF4B-E0F0DB214CD0}"/>
              </a:ext>
            </a:extLst>
          </p:cNvPr>
          <p:cNvPicPr>
            <a:picLocks noChangeAspect="1"/>
          </p:cNvPicPr>
          <p:nvPr/>
        </p:nvPicPr>
        <p:blipFill>
          <a:blip r:embed="rId3"/>
          <a:stretch>
            <a:fillRect/>
          </a:stretch>
        </p:blipFill>
        <p:spPr>
          <a:xfrm>
            <a:off x="1371600" y="3429000"/>
            <a:ext cx="6058633" cy="2891028"/>
          </a:xfrm>
          <a:prstGeom prst="rect">
            <a:avLst/>
          </a:prstGeom>
        </p:spPr>
      </p:pic>
    </p:spTree>
    <p:extLst>
      <p:ext uri="{BB962C8B-B14F-4D97-AF65-F5344CB8AC3E}">
        <p14:creationId xmlns:p14="http://schemas.microsoft.com/office/powerpoint/2010/main" val="351944179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是一個標準</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encoder-decoder</a:t>
            </a:r>
            <a:r>
              <a:rPr lang="zh-TW" altLang="en-US" sz="3200" b="0" i="0" dirty="0">
                <a:effectLst/>
                <a:latin typeface="微軟正黑體" panose="020B0604030504040204" pitchFamily="34" charset="-120"/>
                <a:ea typeface="微軟正黑體" panose="020B0604030504040204" pitchFamily="34" charset="-120"/>
              </a:rPr>
              <a:t>架構，之前使用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p>
        </p:txBody>
      </p:sp>
      <p:pic>
        <p:nvPicPr>
          <p:cNvPr id="3074" name="Picture 2" descr="sequence to sequence, nlp">
            <a:extLst>
              <a:ext uri="{FF2B5EF4-FFF2-40B4-BE49-F238E27FC236}">
                <a16:creationId xmlns:a16="http://schemas.microsoft.com/office/drawing/2014/main" id="{14F1C4E6-8EB5-11A4-ECD0-88953D4B4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627347"/>
            <a:ext cx="6858000" cy="379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543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後來都使用了</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U</a:t>
            </a:r>
            <a:r>
              <a:rPr lang="zh-TW" altLang="en-US" sz="3200" b="0" i="0" dirty="0">
                <a:effectLst/>
                <a:latin typeface="微軟正黑體" panose="020B0604030504040204" pitchFamily="34" charset="-120"/>
                <a:ea typeface="微軟正黑體" panose="020B0604030504040204" pitchFamily="34" charset="-120"/>
              </a:rPr>
              <a:t>使用前半段的</a:t>
            </a:r>
            <a:r>
              <a:rPr lang="en-US" altLang="zh-TW" sz="3200" b="0" i="0" dirty="0">
                <a:effectLst/>
                <a:latin typeface="微軟正黑體" panose="020B0604030504040204" pitchFamily="34" charset="-120"/>
                <a:ea typeface="微軟正黑體" panose="020B0604030504040204" pitchFamily="34" charset="-120"/>
              </a:rPr>
              <a:t>Encoder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G</a:t>
            </a:r>
            <a:r>
              <a:rPr lang="zh-TW" altLang="en-US" sz="3200" b="0" i="0" dirty="0">
                <a:effectLst/>
                <a:latin typeface="微軟正黑體" panose="020B0604030504040204" pitchFamily="34" charset="-120"/>
                <a:ea typeface="微軟正黑體" panose="020B0604030504040204" pitchFamily="34" charset="-120"/>
              </a:rPr>
              <a:t>使用後半段的</a:t>
            </a:r>
            <a:r>
              <a:rPr lang="en-US" altLang="zh-TW" sz="3200" dirty="0">
                <a:latin typeface="微軟正黑體" panose="020B0604030504040204" pitchFamily="34" charset="-120"/>
                <a:ea typeface="微軟正黑體" panose="020B0604030504040204" pitchFamily="34" charset="-120"/>
              </a:rPr>
              <a:t>Decoder</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ECC4C3FD-0EAE-5EE5-37C9-932C4A09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26042"/>
            <a:ext cx="3162300" cy="4087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9125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就是一個語言模型，主要做的事情，就是知道文字的上下文關係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在學習了人類的所有語料之後，非常清楚知道一個字的前後文應該是什麼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當出現一個新的句子時，可以根據其模型來判斷這個句子是否是「人話」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主要概念還是使用高維向量將文字投射，並根據向量之間的關係表示文字關係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算是基礎的語言模型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通常沒有指定任務，無法做任何事情</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1413531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202E410-3864-6E88-BB93-DC47D7609957}"/>
              </a:ext>
            </a:extLst>
          </p:cNvPr>
          <p:cNvPicPr>
            <a:picLocks noChangeAspect="1"/>
          </p:cNvPicPr>
          <p:nvPr/>
        </p:nvPicPr>
        <p:blipFill>
          <a:blip r:embed="rId3"/>
          <a:stretch>
            <a:fillRect/>
          </a:stretch>
        </p:blipFill>
        <p:spPr>
          <a:xfrm>
            <a:off x="0" y="2199324"/>
            <a:ext cx="9144000" cy="3563970"/>
          </a:xfrm>
          <a:prstGeom prst="rect">
            <a:avLst/>
          </a:prstGeom>
        </p:spPr>
      </p:pic>
    </p:spTree>
    <p:extLst>
      <p:ext uri="{BB962C8B-B14F-4D97-AF65-F5344CB8AC3E}">
        <p14:creationId xmlns:p14="http://schemas.microsoft.com/office/powerpoint/2010/main" val="17071810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54165"/>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訓練單一任務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76C8472-6CEC-3A50-5C3C-3C88B7A510BE}"/>
              </a:ext>
            </a:extLst>
          </p:cNvPr>
          <p:cNvPicPr>
            <a:picLocks noChangeAspect="1"/>
          </p:cNvPicPr>
          <p:nvPr/>
        </p:nvPicPr>
        <p:blipFill>
          <a:blip r:embed="rId3"/>
          <a:stretch>
            <a:fillRect/>
          </a:stretch>
        </p:blipFill>
        <p:spPr>
          <a:xfrm>
            <a:off x="493834" y="1999660"/>
            <a:ext cx="8593016" cy="4533323"/>
          </a:xfrm>
          <a:prstGeom prst="rect">
            <a:avLst/>
          </a:prstGeom>
        </p:spPr>
      </p:pic>
    </p:spTree>
    <p:extLst>
      <p:ext uri="{BB962C8B-B14F-4D97-AF65-F5344CB8AC3E}">
        <p14:creationId xmlns:p14="http://schemas.microsoft.com/office/powerpoint/2010/main" val="135060413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加上新的神經網路層</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6B666D5-7FDE-4A24-6210-57D4F6B6E0ED}"/>
              </a:ext>
            </a:extLst>
          </p:cNvPr>
          <p:cNvPicPr>
            <a:picLocks noChangeAspect="1"/>
          </p:cNvPicPr>
          <p:nvPr/>
        </p:nvPicPr>
        <p:blipFill>
          <a:blip r:embed="rId3"/>
          <a:stretch>
            <a:fillRect/>
          </a:stretch>
        </p:blipFill>
        <p:spPr>
          <a:xfrm>
            <a:off x="0" y="2132877"/>
            <a:ext cx="9144000" cy="3949521"/>
          </a:xfrm>
          <a:prstGeom prst="rect">
            <a:avLst/>
          </a:prstGeom>
        </p:spPr>
      </p:pic>
    </p:spTree>
    <p:extLst>
      <p:ext uri="{BB962C8B-B14F-4D97-AF65-F5344CB8AC3E}">
        <p14:creationId xmlns:p14="http://schemas.microsoft.com/office/powerpoint/2010/main" val="124626435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的參數，然後調整</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BF0030B-6A53-C4B6-0A50-35E455E39A09}"/>
              </a:ext>
            </a:extLst>
          </p:cNvPr>
          <p:cNvPicPr>
            <a:picLocks noChangeAspect="1"/>
          </p:cNvPicPr>
          <p:nvPr/>
        </p:nvPicPr>
        <p:blipFill>
          <a:blip r:embed="rId3"/>
          <a:stretch>
            <a:fillRect/>
          </a:stretch>
        </p:blipFill>
        <p:spPr>
          <a:xfrm>
            <a:off x="0" y="1981200"/>
            <a:ext cx="9144000" cy="4157855"/>
          </a:xfrm>
          <a:prstGeom prst="rect">
            <a:avLst/>
          </a:prstGeom>
        </p:spPr>
      </p:pic>
    </p:spTree>
    <p:extLst>
      <p:ext uri="{BB962C8B-B14F-4D97-AF65-F5344CB8AC3E}">
        <p14:creationId xmlns:p14="http://schemas.microsoft.com/office/powerpoint/2010/main" val="311720685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16985F6-2E4C-EC30-7037-7E2D9A3039DF}"/>
              </a:ext>
            </a:extLst>
          </p:cNvPr>
          <p:cNvPicPr>
            <a:picLocks noChangeAspect="1"/>
          </p:cNvPicPr>
          <p:nvPr/>
        </p:nvPicPr>
        <p:blipFill>
          <a:blip r:embed="rId3"/>
          <a:stretch>
            <a:fillRect/>
          </a:stretch>
        </p:blipFill>
        <p:spPr>
          <a:xfrm>
            <a:off x="0" y="1905000"/>
            <a:ext cx="9144000" cy="4567914"/>
          </a:xfrm>
          <a:prstGeom prst="rect">
            <a:avLst/>
          </a:prstGeom>
        </p:spPr>
      </p:pic>
    </p:spTree>
    <p:extLst>
      <p:ext uri="{BB962C8B-B14F-4D97-AF65-F5344CB8AC3E}">
        <p14:creationId xmlns:p14="http://schemas.microsoft.com/office/powerpoint/2010/main" val="41686766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8EB50B27-F88F-06A6-59D0-FB2572CD908D}"/>
              </a:ext>
            </a:extLst>
          </p:cNvPr>
          <p:cNvPicPr>
            <a:picLocks noChangeAspect="1"/>
          </p:cNvPicPr>
          <p:nvPr/>
        </p:nvPicPr>
        <p:blipFill>
          <a:blip r:embed="rId3"/>
          <a:stretch>
            <a:fillRect/>
          </a:stretch>
        </p:blipFill>
        <p:spPr>
          <a:xfrm>
            <a:off x="838200" y="1839873"/>
            <a:ext cx="7631723" cy="4541391"/>
          </a:xfrm>
          <a:prstGeom prst="rect">
            <a:avLst/>
          </a:prstGeom>
        </p:spPr>
      </p:pic>
    </p:spTree>
    <p:extLst>
      <p:ext uri="{BB962C8B-B14F-4D97-AF65-F5344CB8AC3E}">
        <p14:creationId xmlns:p14="http://schemas.microsoft.com/office/powerpoint/2010/main" val="16318555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a:t>
            </a:fld>
            <a:endParaRPr kumimoji="0" lang="en-US" dirty="0"/>
          </a:p>
        </p:txBody>
      </p:sp>
      <p:pic>
        <p:nvPicPr>
          <p:cNvPr id="5" name="圖片 4">
            <a:extLst>
              <a:ext uri="{FF2B5EF4-FFF2-40B4-BE49-F238E27FC236}">
                <a16:creationId xmlns:a16="http://schemas.microsoft.com/office/drawing/2014/main" id="{6D3A31E3-2B00-3015-F0EE-E9A5BE1AD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388"/>
            <a:ext cx="9144000" cy="5141784"/>
          </a:xfrm>
          <a:prstGeom prst="rect">
            <a:avLst/>
          </a:prstGeom>
        </p:spPr>
      </p:pic>
    </p:spTree>
    <p:extLst>
      <p:ext uri="{BB962C8B-B14F-4D97-AF65-F5344CB8AC3E}">
        <p14:creationId xmlns:p14="http://schemas.microsoft.com/office/powerpoint/2010/main" val="186596928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9334E5BC-3746-2B6E-A999-86189B9D7AA7}"/>
              </a:ext>
            </a:extLst>
          </p:cNvPr>
          <p:cNvPicPr>
            <a:picLocks noChangeAspect="1"/>
          </p:cNvPicPr>
          <p:nvPr/>
        </p:nvPicPr>
        <p:blipFill>
          <a:blip r:embed="rId3"/>
          <a:stretch>
            <a:fillRect/>
          </a:stretch>
        </p:blipFill>
        <p:spPr>
          <a:xfrm>
            <a:off x="1054894" y="1905000"/>
            <a:ext cx="6881812" cy="4220458"/>
          </a:xfrm>
          <a:prstGeom prst="rect">
            <a:avLst/>
          </a:prstGeom>
        </p:spPr>
      </p:pic>
    </p:spTree>
    <p:extLst>
      <p:ext uri="{BB962C8B-B14F-4D97-AF65-F5344CB8AC3E}">
        <p14:creationId xmlns:p14="http://schemas.microsoft.com/office/powerpoint/2010/main" val="120057319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FAB6A30C-6459-608D-471B-6376C0C53ACD}"/>
              </a:ext>
            </a:extLst>
          </p:cNvPr>
          <p:cNvPicPr>
            <a:picLocks noChangeAspect="1"/>
          </p:cNvPicPr>
          <p:nvPr/>
        </p:nvPicPr>
        <p:blipFill>
          <a:blip r:embed="rId3"/>
          <a:stretch>
            <a:fillRect/>
          </a:stretch>
        </p:blipFill>
        <p:spPr>
          <a:xfrm>
            <a:off x="320584" y="1727062"/>
            <a:ext cx="8213816" cy="4467163"/>
          </a:xfrm>
          <a:prstGeom prst="rect">
            <a:avLst/>
          </a:prstGeom>
        </p:spPr>
      </p:pic>
    </p:spTree>
    <p:extLst>
      <p:ext uri="{BB962C8B-B14F-4D97-AF65-F5344CB8AC3E}">
        <p14:creationId xmlns:p14="http://schemas.microsoft.com/office/powerpoint/2010/main" val="221775741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D38F6780-DD25-1A97-AB86-0DCCDEE0C66E}"/>
              </a:ext>
            </a:extLst>
          </p:cNvPr>
          <p:cNvPicPr>
            <a:picLocks noChangeAspect="1"/>
          </p:cNvPicPr>
          <p:nvPr/>
        </p:nvPicPr>
        <p:blipFill>
          <a:blip r:embed="rId3"/>
          <a:stretch>
            <a:fillRect/>
          </a:stretch>
        </p:blipFill>
        <p:spPr>
          <a:xfrm>
            <a:off x="26377" y="2133036"/>
            <a:ext cx="9144000" cy="3933902"/>
          </a:xfrm>
          <a:prstGeom prst="rect">
            <a:avLst/>
          </a:prstGeom>
        </p:spPr>
      </p:pic>
    </p:spTree>
    <p:extLst>
      <p:ext uri="{BB962C8B-B14F-4D97-AF65-F5344CB8AC3E}">
        <p14:creationId xmlns:p14="http://schemas.microsoft.com/office/powerpoint/2010/main" val="386756152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以翻譯任務為例子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920D072-65CD-D465-84CA-2084019A4FB4}"/>
              </a:ext>
            </a:extLst>
          </p:cNvPr>
          <p:cNvPicPr>
            <a:picLocks noChangeAspect="1"/>
          </p:cNvPicPr>
          <p:nvPr/>
        </p:nvPicPr>
        <p:blipFill>
          <a:blip r:embed="rId3"/>
          <a:stretch>
            <a:fillRect/>
          </a:stretch>
        </p:blipFill>
        <p:spPr>
          <a:xfrm>
            <a:off x="0" y="1817614"/>
            <a:ext cx="9144000" cy="4852260"/>
          </a:xfrm>
          <a:prstGeom prst="rect">
            <a:avLst/>
          </a:prstGeom>
        </p:spPr>
      </p:pic>
    </p:spTree>
    <p:extLst>
      <p:ext uri="{BB962C8B-B14F-4D97-AF65-F5344CB8AC3E}">
        <p14:creationId xmlns:p14="http://schemas.microsoft.com/office/powerpoint/2010/main" val="275620993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以翻譯任務為例子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920D072-65CD-D465-84CA-2084019A4FB4}"/>
              </a:ext>
            </a:extLst>
          </p:cNvPr>
          <p:cNvPicPr>
            <a:picLocks noChangeAspect="1"/>
          </p:cNvPicPr>
          <p:nvPr/>
        </p:nvPicPr>
        <p:blipFill>
          <a:blip r:embed="rId3"/>
          <a:stretch>
            <a:fillRect/>
          </a:stretch>
        </p:blipFill>
        <p:spPr>
          <a:xfrm>
            <a:off x="0" y="1817614"/>
            <a:ext cx="9144000" cy="4852260"/>
          </a:xfrm>
          <a:prstGeom prst="rect">
            <a:avLst/>
          </a:prstGeom>
        </p:spPr>
      </p:pic>
    </p:spTree>
    <p:extLst>
      <p:ext uri="{BB962C8B-B14F-4D97-AF65-F5344CB8AC3E}">
        <p14:creationId xmlns:p14="http://schemas.microsoft.com/office/powerpoint/2010/main" val="9393946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出現之前</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在大型語言模型出現之前，大部分的應用都是以</a:t>
            </a:r>
            <a:r>
              <a:rPr lang="en-US" altLang="zh-TW" sz="3200" dirty="0">
                <a:latin typeface="微軟正黑體" panose="020B0604030504040204" pitchFamily="34" charset="-120"/>
                <a:ea typeface="微軟正黑體" panose="020B0604030504040204" pitchFamily="34" charset="-120"/>
              </a:rPr>
              <a:t>NLU</a:t>
            </a:r>
            <a:r>
              <a:rPr lang="zh-TW" altLang="en-US" sz="3200" dirty="0">
                <a:latin typeface="微軟正黑體" panose="020B0604030504040204" pitchFamily="34" charset="-120"/>
                <a:ea typeface="微軟正黑體" panose="020B0604030504040204" pitchFamily="34" charset="-120"/>
              </a:rPr>
              <a:t>產生的</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為主，訓練下游任務</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稱之為</a:t>
            </a:r>
            <a:r>
              <a:rPr lang="en-US" altLang="zh-TW" sz="3200" dirty="0">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翻譯、語義、詞性標注、問答系統等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由於語料庫小，模型本身能力不足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參數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，只能在額外資料上做專一任務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專一任務上已出現</a:t>
            </a:r>
            <a:r>
              <a:rPr lang="en-US" altLang="zh-TW" sz="3200" b="0" i="0" dirty="0">
                <a:effectLst/>
                <a:latin typeface="微軟正黑體" panose="020B0604030504040204" pitchFamily="34" charset="-120"/>
                <a:ea typeface="微軟正黑體" panose="020B0604030504040204" pitchFamily="34" charset="-120"/>
              </a:rPr>
              <a:t>SOTA</a:t>
            </a:r>
            <a:r>
              <a:rPr lang="zh-TW" altLang="en-US" sz="3200" b="0" i="0" dirty="0">
                <a:effectLst/>
                <a:latin typeface="微軟正黑體" panose="020B0604030504040204" pitchFamily="34" charset="-120"/>
                <a:ea typeface="微軟正黑體" panose="020B0604030504040204" pitchFamily="34" charset="-120"/>
              </a:rPr>
              <a:t>的效能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FF00"/>
                </a:solidFill>
                <a:effectLst/>
                <a:latin typeface="微軟正黑體" panose="020B0604030504040204" pitchFamily="34" charset="-120"/>
                <a:ea typeface="微軟正黑體" panose="020B0604030504040204" pitchFamily="34" charset="-120"/>
              </a:rPr>
              <a:t>但當語言模型大到可以知道每一件事時，量變產生質變</a:t>
            </a:r>
            <a:r>
              <a:rPr lang="en-US" altLang="zh-TW" sz="3200" b="0" i="0" dirty="0">
                <a:solidFill>
                  <a:srgbClr val="FFFF00"/>
                </a:solidFill>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5756139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698652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基本上還是「預測下一個字」的</a:t>
            </a:r>
            <a:r>
              <a:rPr lang="en-US" altLang="zh-TW" sz="3200" b="0" i="0" dirty="0">
                <a:effectLst/>
                <a:latin typeface="微軟正黑體" panose="020B0604030504040204" pitchFamily="34" charset="-120"/>
                <a:ea typeface="微軟正黑體" panose="020B0604030504040204" pitchFamily="34" charset="-120"/>
              </a:rPr>
              <a:t>NLG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經過多個輪次，產生出的每一個字，組合成下一個句子、下一個段落，下一篇文章</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當出現的每一個字、文章、段落、篇章，甚至是整本書，都符合「文法」的標準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「邏輯」的標準、</a:t>
            </a:r>
            <a:r>
              <a:rPr lang="zh-TW" altLang="en-US" sz="3200" b="0" i="0" dirty="0">
                <a:solidFill>
                  <a:srgbClr val="FFFF00"/>
                </a:solidFill>
                <a:effectLst/>
                <a:latin typeface="微軟正黑體" panose="020B0604030504040204" pitchFamily="34" charset="-120"/>
                <a:ea typeface="微軟正黑體" panose="020B0604030504040204" pitchFamily="34" charset="-120"/>
              </a:rPr>
              <a:t>「常識」的標準、「專業知識」的標準</a:t>
            </a: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此時這個</a:t>
            </a:r>
            <a:r>
              <a:rPr lang="en-US" altLang="zh-TW" sz="3200" b="0" i="0" dirty="0">
                <a:solidFill>
                  <a:srgbClr val="FF0000"/>
                </a:solidFill>
                <a:effectLst/>
                <a:latin typeface="微軟正黑體" panose="020B0604030504040204" pitchFamily="34" charset="-120"/>
                <a:ea typeface="微軟正黑體" panose="020B0604030504040204" pitchFamily="34" charset="-120"/>
              </a:rPr>
              <a:t>NLG</a:t>
            </a:r>
            <a:r>
              <a:rPr lang="zh-TW" altLang="en-US" sz="3200" b="0" i="0" dirty="0">
                <a:solidFill>
                  <a:srgbClr val="FF0000"/>
                </a:solidFill>
                <a:effectLst/>
                <a:latin typeface="微軟正黑體" panose="020B0604030504040204" pitchFamily="34" charset="-120"/>
                <a:ea typeface="微軟正黑體" panose="020B0604030504040204" pitchFamily="34" charset="-120"/>
              </a:rPr>
              <a:t>模型已成為「全知全能」的模型</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5357166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pic>
        <p:nvPicPr>
          <p:cNvPr id="6" name="圖片 5">
            <a:extLst>
              <a:ext uri="{FF2B5EF4-FFF2-40B4-BE49-F238E27FC236}">
                <a16:creationId xmlns:a16="http://schemas.microsoft.com/office/drawing/2014/main" id="{08E041F4-7150-4C24-7380-71FB45EE1DD3}"/>
              </a:ext>
            </a:extLst>
          </p:cNvPr>
          <p:cNvPicPr>
            <a:picLocks noChangeAspect="1"/>
          </p:cNvPicPr>
          <p:nvPr/>
        </p:nvPicPr>
        <p:blipFill>
          <a:blip r:embed="rId3"/>
          <a:stretch>
            <a:fillRect/>
          </a:stretch>
        </p:blipFill>
        <p:spPr>
          <a:xfrm>
            <a:off x="0" y="1828800"/>
            <a:ext cx="9144000" cy="3654592"/>
          </a:xfrm>
          <a:prstGeom prst="rect">
            <a:avLst/>
          </a:prstGeom>
        </p:spPr>
      </p:pic>
    </p:spTree>
    <p:extLst>
      <p:ext uri="{BB962C8B-B14F-4D97-AF65-F5344CB8AC3E}">
        <p14:creationId xmlns:p14="http://schemas.microsoft.com/office/powerpoint/2010/main" val="79114572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出現之後的世界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強大到一個程度時，可以解決所有有的單一任務，此時沒有訓練單一任務的必要，意即不需要再</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稱這個語言模型為「通用模型」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但我們要如何在非常強大上的</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上執行想要的單一任務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如翻譯、摘要</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能不能也用「自然語言」的方式來操作</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，取代</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這種用「自然語言」，來操作通用模型的方式，稱之為「提示</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a:solidFill>
                  <a:srgbClr val="FFFF00"/>
                </a:solidFill>
                <a:effectLst/>
                <a:latin typeface="微軟正黑體" panose="020B0604030504040204" pitchFamily="34" charset="-120"/>
                <a:ea typeface="微軟正黑體" panose="020B0604030504040204" pitchFamily="34" charset="-120"/>
              </a:rPr>
              <a:t>prompt</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297163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通用任務的</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B4D588C6-4A63-3C60-E581-56BFC0A1B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 y="1749047"/>
            <a:ext cx="8349762" cy="4696017"/>
          </a:xfrm>
          <a:prstGeom prst="rect">
            <a:avLst/>
          </a:prstGeom>
        </p:spPr>
      </p:pic>
    </p:spTree>
    <p:extLst>
      <p:ext uri="{BB962C8B-B14F-4D97-AF65-F5344CB8AC3E}">
        <p14:creationId xmlns:p14="http://schemas.microsoft.com/office/powerpoint/2010/main" val="15410980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a:t>
            </a:fld>
            <a:endParaRPr kumimoji="0" lang="en-US" dirty="0"/>
          </a:p>
        </p:txBody>
      </p:sp>
      <p:pic>
        <p:nvPicPr>
          <p:cNvPr id="6" name="圖片 5">
            <a:extLst>
              <a:ext uri="{FF2B5EF4-FFF2-40B4-BE49-F238E27FC236}">
                <a16:creationId xmlns:a16="http://schemas.microsoft.com/office/drawing/2014/main" id="{DA9F201E-AA75-52FC-FFF7-F03AC66D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2597"/>
          </a:xfrm>
          <a:prstGeom prst="rect">
            <a:avLst/>
          </a:prstGeom>
        </p:spPr>
      </p:pic>
    </p:spTree>
    <p:extLst>
      <p:ext uri="{BB962C8B-B14F-4D97-AF65-F5344CB8AC3E}">
        <p14:creationId xmlns:p14="http://schemas.microsoft.com/office/powerpoint/2010/main" val="13050306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以摘要任務為例子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prompt</a:t>
            </a:r>
            <a:r>
              <a:rPr lang="zh-TW" altLang="en-US" sz="3200" dirty="0">
                <a:latin typeface="微軟正黑體" panose="020B0604030504040204" pitchFamily="34" charset="-120"/>
                <a:ea typeface="微軟正黑體" panose="020B0604030504040204" pitchFamily="34" charset="-120"/>
              </a:rPr>
              <a:t>代替程式或其它非</a:t>
            </a:r>
            <a:r>
              <a:rPr lang="en-US" altLang="zh-TW" sz="3200" dirty="0">
                <a:latin typeface="微軟正黑體" panose="020B0604030504040204" pitchFamily="34" charset="-120"/>
                <a:ea typeface="微軟正黑體" panose="020B0604030504040204" pitchFamily="34" charset="-120"/>
              </a:rPr>
              <a:t>NL</a:t>
            </a:r>
            <a:r>
              <a:rPr lang="zh-TW" altLang="en-US" sz="3200" dirty="0">
                <a:latin typeface="微軟正黑體" panose="020B0604030504040204" pitchFamily="34" charset="-120"/>
                <a:ea typeface="微軟正黑體" panose="020B0604030504040204" pitchFamily="34" charset="-120"/>
              </a:rPr>
              <a:t>的</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974B4D1B-5B8E-4D99-F84B-AFB6A0F44206}"/>
              </a:ext>
            </a:extLst>
          </p:cNvPr>
          <p:cNvPicPr>
            <a:picLocks noChangeAspect="1"/>
          </p:cNvPicPr>
          <p:nvPr/>
        </p:nvPicPr>
        <p:blipFill>
          <a:blip r:embed="rId3"/>
          <a:stretch>
            <a:fillRect/>
          </a:stretch>
        </p:blipFill>
        <p:spPr>
          <a:xfrm>
            <a:off x="26377" y="2362200"/>
            <a:ext cx="9144000" cy="3184006"/>
          </a:xfrm>
          <a:prstGeom prst="rect">
            <a:avLst/>
          </a:prstGeom>
        </p:spPr>
      </p:pic>
    </p:spTree>
    <p:extLst>
      <p:ext uri="{BB962C8B-B14F-4D97-AF65-F5344CB8AC3E}">
        <p14:creationId xmlns:p14="http://schemas.microsoft.com/office/powerpoint/2010/main" val="90059132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先指定</a:t>
            </a:r>
            <a:r>
              <a:rPr lang="en-US" altLang="zh-TW" sz="3200" b="0" i="0" dirty="0">
                <a:effectLst/>
                <a:latin typeface="微軟正黑體" panose="020B0604030504040204" pitchFamily="34" charset="-120"/>
                <a:ea typeface="微軟正黑體" panose="020B0604030504040204" pitchFamily="34" charset="-120"/>
              </a:rPr>
              <a:t>Instruction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再指定問題</a:t>
            </a:r>
            <a:r>
              <a:rPr lang="en-US" altLang="zh-TW" sz="3200" b="0" i="0" dirty="0">
                <a:effectLst/>
                <a:latin typeface="微軟正黑體" panose="020B0604030504040204" pitchFamily="34" charset="-120"/>
                <a:ea typeface="微軟正黑體" panose="020B0604030504040204" pitchFamily="34" charset="-120"/>
              </a:rPr>
              <a:t>(context)</a:t>
            </a:r>
          </a:p>
        </p:txBody>
      </p:sp>
      <p:pic>
        <p:nvPicPr>
          <p:cNvPr id="6" name="圖片 5">
            <a:extLst>
              <a:ext uri="{FF2B5EF4-FFF2-40B4-BE49-F238E27FC236}">
                <a16:creationId xmlns:a16="http://schemas.microsoft.com/office/drawing/2014/main" id="{F6E5F366-BE2B-2697-4C2A-29A1377389A8}"/>
              </a:ext>
            </a:extLst>
          </p:cNvPr>
          <p:cNvPicPr>
            <a:picLocks noChangeAspect="1"/>
          </p:cNvPicPr>
          <p:nvPr/>
        </p:nvPicPr>
        <p:blipFill>
          <a:blip r:embed="rId3"/>
          <a:stretch>
            <a:fillRect/>
          </a:stretch>
        </p:blipFill>
        <p:spPr>
          <a:xfrm>
            <a:off x="-8709" y="2121333"/>
            <a:ext cx="9144000" cy="4288846"/>
          </a:xfrm>
          <a:prstGeom prst="rect">
            <a:avLst/>
          </a:prstGeom>
        </p:spPr>
      </p:pic>
    </p:spTree>
    <p:extLst>
      <p:ext uri="{BB962C8B-B14F-4D97-AF65-F5344CB8AC3E}">
        <p14:creationId xmlns:p14="http://schemas.microsoft.com/office/powerpoint/2010/main" val="51233830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92</a:t>
            </a:fld>
            <a:endParaRPr kumimoji="0" lang="en-US" dirty="0"/>
          </a:p>
        </p:txBody>
      </p:sp>
      <p:pic>
        <p:nvPicPr>
          <p:cNvPr id="8" name="圖片 7">
            <a:extLst>
              <a:ext uri="{FF2B5EF4-FFF2-40B4-BE49-F238E27FC236}">
                <a16:creationId xmlns:a16="http://schemas.microsoft.com/office/drawing/2014/main" id="{675AAD4B-23A9-39C1-522A-AA1B8487F046}"/>
              </a:ext>
            </a:extLst>
          </p:cNvPr>
          <p:cNvPicPr>
            <a:picLocks noChangeAspect="1"/>
          </p:cNvPicPr>
          <p:nvPr/>
        </p:nvPicPr>
        <p:blipFill>
          <a:blip r:embed="rId3"/>
          <a:stretch>
            <a:fillRect/>
          </a:stretch>
        </p:blipFill>
        <p:spPr>
          <a:xfrm>
            <a:off x="838200" y="2362200"/>
            <a:ext cx="7715250" cy="2667000"/>
          </a:xfrm>
          <a:prstGeom prst="rect">
            <a:avLst/>
          </a:prstGeom>
        </p:spPr>
      </p:pic>
    </p:spTree>
    <p:extLst>
      <p:ext uri="{BB962C8B-B14F-4D97-AF65-F5344CB8AC3E}">
        <p14:creationId xmlns:p14="http://schemas.microsoft.com/office/powerpoint/2010/main" val="123547637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93</a:t>
            </a:fld>
            <a:endParaRPr kumimoji="0" lang="en-US" dirty="0"/>
          </a:p>
        </p:txBody>
      </p:sp>
      <p:pic>
        <p:nvPicPr>
          <p:cNvPr id="5" name="圖片 4">
            <a:extLst>
              <a:ext uri="{FF2B5EF4-FFF2-40B4-BE49-F238E27FC236}">
                <a16:creationId xmlns:a16="http://schemas.microsoft.com/office/drawing/2014/main" id="{F0572CF7-6E2B-8785-AE86-5A81D3F19BCC}"/>
              </a:ext>
            </a:extLst>
          </p:cNvPr>
          <p:cNvPicPr>
            <a:picLocks noChangeAspect="1"/>
          </p:cNvPicPr>
          <p:nvPr/>
        </p:nvPicPr>
        <p:blipFill>
          <a:blip r:embed="rId3"/>
          <a:stretch>
            <a:fillRect/>
          </a:stretch>
        </p:blipFill>
        <p:spPr>
          <a:xfrm>
            <a:off x="0" y="1656737"/>
            <a:ext cx="9144000" cy="4371413"/>
          </a:xfrm>
          <a:prstGeom prst="rect">
            <a:avLst/>
          </a:prstGeom>
        </p:spPr>
      </p:pic>
    </p:spTree>
    <p:extLst>
      <p:ext uri="{BB962C8B-B14F-4D97-AF65-F5344CB8AC3E}">
        <p14:creationId xmlns:p14="http://schemas.microsoft.com/office/powerpoint/2010/main" val="403592917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94</a:t>
            </a:fld>
            <a:endParaRPr kumimoji="0" lang="en-US" dirty="0"/>
          </a:p>
        </p:txBody>
      </p:sp>
      <p:pic>
        <p:nvPicPr>
          <p:cNvPr id="5" name="圖片 4">
            <a:extLst>
              <a:ext uri="{FF2B5EF4-FFF2-40B4-BE49-F238E27FC236}">
                <a16:creationId xmlns:a16="http://schemas.microsoft.com/office/drawing/2014/main" id="{936EF2B9-980C-7B4E-9550-0C0D7F2549F9}"/>
              </a:ext>
            </a:extLst>
          </p:cNvPr>
          <p:cNvPicPr>
            <a:picLocks noChangeAspect="1"/>
          </p:cNvPicPr>
          <p:nvPr/>
        </p:nvPicPr>
        <p:blipFill>
          <a:blip r:embed="rId3"/>
          <a:stretch>
            <a:fillRect/>
          </a:stretch>
        </p:blipFill>
        <p:spPr>
          <a:xfrm>
            <a:off x="0" y="2057400"/>
            <a:ext cx="9144000" cy="3637052"/>
          </a:xfrm>
          <a:prstGeom prst="rect">
            <a:avLst/>
          </a:prstGeom>
        </p:spPr>
      </p:pic>
    </p:spTree>
    <p:extLst>
      <p:ext uri="{BB962C8B-B14F-4D97-AF65-F5344CB8AC3E}">
        <p14:creationId xmlns:p14="http://schemas.microsoft.com/office/powerpoint/2010/main" val="183752765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95</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並非作為例子，而是「啟動」功能</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AC76DD57-9497-9561-03DC-41E992A0C09A}"/>
              </a:ext>
            </a:extLst>
          </p:cNvPr>
          <p:cNvPicPr>
            <a:picLocks noChangeAspect="1"/>
          </p:cNvPicPr>
          <p:nvPr/>
        </p:nvPicPr>
        <p:blipFill>
          <a:blip r:embed="rId3"/>
          <a:stretch>
            <a:fillRect/>
          </a:stretch>
        </p:blipFill>
        <p:spPr>
          <a:xfrm>
            <a:off x="0" y="1676400"/>
            <a:ext cx="9144000" cy="4505964"/>
          </a:xfrm>
          <a:prstGeom prst="rect">
            <a:avLst/>
          </a:prstGeom>
        </p:spPr>
      </p:pic>
    </p:spTree>
    <p:extLst>
      <p:ext uri="{BB962C8B-B14F-4D97-AF65-F5344CB8AC3E}">
        <p14:creationId xmlns:p14="http://schemas.microsoft.com/office/powerpoint/2010/main" val="130044341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96</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例子的數量也不重要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5BA0C00-F68D-FEE7-C8EC-0D751C7EE878}"/>
              </a:ext>
            </a:extLst>
          </p:cNvPr>
          <p:cNvPicPr>
            <a:picLocks noChangeAspect="1"/>
          </p:cNvPicPr>
          <p:nvPr/>
        </p:nvPicPr>
        <p:blipFill>
          <a:blip r:embed="rId3"/>
          <a:stretch>
            <a:fillRect/>
          </a:stretch>
        </p:blipFill>
        <p:spPr>
          <a:xfrm>
            <a:off x="0" y="2362200"/>
            <a:ext cx="9144000" cy="3777934"/>
          </a:xfrm>
          <a:prstGeom prst="rect">
            <a:avLst/>
          </a:prstGeom>
        </p:spPr>
      </p:pic>
    </p:spTree>
    <p:extLst>
      <p:ext uri="{BB962C8B-B14F-4D97-AF65-F5344CB8AC3E}">
        <p14:creationId xmlns:p14="http://schemas.microsoft.com/office/powerpoint/2010/main" val="306430207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97</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655B755-6CDA-2B0C-D5B4-4D868FA38CEA}"/>
              </a:ext>
            </a:extLst>
          </p:cNvPr>
          <p:cNvPicPr>
            <a:picLocks noChangeAspect="1"/>
          </p:cNvPicPr>
          <p:nvPr/>
        </p:nvPicPr>
        <p:blipFill>
          <a:blip r:embed="rId3"/>
          <a:stretch>
            <a:fillRect/>
          </a:stretch>
        </p:blipFill>
        <p:spPr>
          <a:xfrm>
            <a:off x="0" y="2187465"/>
            <a:ext cx="9144000" cy="3626420"/>
          </a:xfrm>
          <a:prstGeom prst="rect">
            <a:avLst/>
          </a:prstGeom>
        </p:spPr>
      </p:pic>
    </p:spTree>
    <p:extLst>
      <p:ext uri="{BB962C8B-B14F-4D97-AF65-F5344CB8AC3E}">
        <p14:creationId xmlns:p14="http://schemas.microsoft.com/office/powerpoint/2010/main" val="79780579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98</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7EE6239-D52B-690C-EB7C-A1E09A0270E3}"/>
              </a:ext>
            </a:extLst>
          </p:cNvPr>
          <p:cNvPicPr>
            <a:picLocks noChangeAspect="1"/>
          </p:cNvPicPr>
          <p:nvPr/>
        </p:nvPicPr>
        <p:blipFill>
          <a:blip r:embed="rId3"/>
          <a:stretch>
            <a:fillRect/>
          </a:stretch>
        </p:blipFill>
        <p:spPr>
          <a:xfrm>
            <a:off x="685801" y="1622359"/>
            <a:ext cx="8305800" cy="4851175"/>
          </a:xfrm>
          <a:prstGeom prst="rect">
            <a:avLst/>
          </a:prstGeom>
        </p:spPr>
      </p:pic>
    </p:spTree>
    <p:extLst>
      <p:ext uri="{BB962C8B-B14F-4D97-AF65-F5344CB8AC3E}">
        <p14:creationId xmlns:p14="http://schemas.microsoft.com/office/powerpoint/2010/main" val="162394854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99</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149821A4-704E-193B-1016-60413220BA55}"/>
              </a:ext>
            </a:extLst>
          </p:cNvPr>
          <p:cNvPicPr>
            <a:picLocks noChangeAspect="1"/>
          </p:cNvPicPr>
          <p:nvPr/>
        </p:nvPicPr>
        <p:blipFill>
          <a:blip r:embed="rId3"/>
          <a:stretch>
            <a:fillRect/>
          </a:stretch>
        </p:blipFill>
        <p:spPr>
          <a:xfrm>
            <a:off x="0" y="1779782"/>
            <a:ext cx="9144000" cy="4580787"/>
          </a:xfrm>
          <a:prstGeom prst="rect">
            <a:avLst/>
          </a:prstGeom>
        </p:spPr>
      </p:pic>
    </p:spTree>
    <p:extLst>
      <p:ext uri="{BB962C8B-B14F-4D97-AF65-F5344CB8AC3E}">
        <p14:creationId xmlns:p14="http://schemas.microsoft.com/office/powerpoint/2010/main" val="2406587615"/>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2512</Words>
  <Application>Microsoft Office PowerPoint</Application>
  <PresentationFormat>如螢幕大小 (4:3)</PresentationFormat>
  <Paragraphs>598</Paragraphs>
  <Slides>106</Slides>
  <Notes>104</Notes>
  <HiddenSlides>0</HiddenSlides>
  <MMClips>5</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106</vt:i4>
      </vt:variant>
    </vt:vector>
  </HeadingPairs>
  <TitlesOfParts>
    <vt:vector size="113" baseType="lpstr">
      <vt:lpstr>微軟正黑體</vt:lpstr>
      <vt:lpstr>新細明體</vt:lpstr>
      <vt:lpstr>Arial</vt:lpstr>
      <vt:lpstr>Calibri</vt:lpstr>
      <vt:lpstr>Century Schoolbook</vt:lpstr>
      <vt:lpstr>Lato</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2023-04-15T15:20:00Z</dcterms:modified>
</cp:coreProperties>
</file>